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0" r:id="rId1"/>
  </p:sldMasterIdLst>
  <p:notesMasterIdLst>
    <p:notesMasterId r:id="rId58"/>
  </p:notesMasterIdLst>
  <p:handoutMasterIdLst>
    <p:handoutMasterId r:id="rId59"/>
  </p:handoutMasterIdLst>
  <p:sldIdLst>
    <p:sldId id="891" r:id="rId2"/>
    <p:sldId id="823" r:id="rId3"/>
    <p:sldId id="824" r:id="rId4"/>
    <p:sldId id="825" r:id="rId5"/>
    <p:sldId id="827" r:id="rId6"/>
    <p:sldId id="828" r:id="rId7"/>
    <p:sldId id="830" r:id="rId8"/>
    <p:sldId id="829" r:id="rId9"/>
    <p:sldId id="831" r:id="rId10"/>
    <p:sldId id="832" r:id="rId11"/>
    <p:sldId id="834" r:id="rId12"/>
    <p:sldId id="835" r:id="rId13"/>
    <p:sldId id="836" r:id="rId14"/>
    <p:sldId id="837" r:id="rId15"/>
    <p:sldId id="838" r:id="rId16"/>
    <p:sldId id="839" r:id="rId17"/>
    <p:sldId id="840" r:id="rId18"/>
    <p:sldId id="841" r:id="rId19"/>
    <p:sldId id="844" r:id="rId20"/>
    <p:sldId id="882" r:id="rId21"/>
    <p:sldId id="843" r:id="rId22"/>
    <p:sldId id="846" r:id="rId23"/>
    <p:sldId id="889" r:id="rId24"/>
    <p:sldId id="847" r:id="rId25"/>
    <p:sldId id="883" r:id="rId26"/>
    <p:sldId id="849" r:id="rId27"/>
    <p:sldId id="885" r:id="rId28"/>
    <p:sldId id="888" r:id="rId29"/>
    <p:sldId id="887" r:id="rId30"/>
    <p:sldId id="850" r:id="rId31"/>
    <p:sldId id="854" r:id="rId32"/>
    <p:sldId id="855" r:id="rId33"/>
    <p:sldId id="879" r:id="rId34"/>
    <p:sldId id="880" r:id="rId35"/>
    <p:sldId id="881" r:id="rId36"/>
    <p:sldId id="856" r:id="rId37"/>
    <p:sldId id="858" r:id="rId38"/>
    <p:sldId id="859" r:id="rId39"/>
    <p:sldId id="860" r:id="rId40"/>
    <p:sldId id="861" r:id="rId41"/>
    <p:sldId id="862" r:id="rId42"/>
    <p:sldId id="863" r:id="rId43"/>
    <p:sldId id="864" r:id="rId44"/>
    <p:sldId id="865" r:id="rId45"/>
    <p:sldId id="866" r:id="rId46"/>
    <p:sldId id="867" r:id="rId47"/>
    <p:sldId id="877" r:id="rId48"/>
    <p:sldId id="869" r:id="rId49"/>
    <p:sldId id="870" r:id="rId50"/>
    <p:sldId id="871" r:id="rId51"/>
    <p:sldId id="872" r:id="rId52"/>
    <p:sldId id="873" r:id="rId53"/>
    <p:sldId id="878" r:id="rId54"/>
    <p:sldId id="875" r:id="rId55"/>
    <p:sldId id="892" r:id="rId56"/>
    <p:sldId id="876" r:id="rId57"/>
  </p:sldIdLst>
  <p:sldSz cx="9144000" cy="6858000" type="screen4x3"/>
  <p:notesSz cx="9163050" cy="6877050"/>
  <p:defaultTextStyle>
    <a:defPPr>
      <a:defRPr lang="en-US"/>
    </a:defPPr>
    <a:lvl1pPr algn="ctr" rtl="0" eaLnBrk="0" fontAlgn="base" hangingPunct="0">
      <a:spcBef>
        <a:spcPct val="0"/>
      </a:spcBef>
      <a:spcAft>
        <a:spcPct val="0"/>
      </a:spcAft>
      <a:defRPr sz="2400" kern="1200">
        <a:solidFill>
          <a:schemeClr val="tx1"/>
        </a:solidFill>
        <a:latin typeface="Arial Narrow" charset="0"/>
        <a:ea typeface="ＭＳ Ｐゴシック" charset="0"/>
        <a:cs typeface="ＭＳ Ｐゴシック" charset="0"/>
      </a:defRPr>
    </a:lvl1pPr>
    <a:lvl2pPr marL="457200" algn="ctr" rtl="0" eaLnBrk="0" fontAlgn="base" hangingPunct="0">
      <a:spcBef>
        <a:spcPct val="0"/>
      </a:spcBef>
      <a:spcAft>
        <a:spcPct val="0"/>
      </a:spcAft>
      <a:defRPr sz="2400" kern="1200">
        <a:solidFill>
          <a:schemeClr val="tx1"/>
        </a:solidFill>
        <a:latin typeface="Arial Narrow" charset="0"/>
        <a:ea typeface="ＭＳ Ｐゴシック" charset="0"/>
        <a:cs typeface="ＭＳ Ｐゴシック" charset="0"/>
      </a:defRPr>
    </a:lvl2pPr>
    <a:lvl3pPr marL="914400" algn="ctr" rtl="0" eaLnBrk="0" fontAlgn="base" hangingPunct="0">
      <a:spcBef>
        <a:spcPct val="0"/>
      </a:spcBef>
      <a:spcAft>
        <a:spcPct val="0"/>
      </a:spcAft>
      <a:defRPr sz="2400" kern="1200">
        <a:solidFill>
          <a:schemeClr val="tx1"/>
        </a:solidFill>
        <a:latin typeface="Arial Narrow" charset="0"/>
        <a:ea typeface="ＭＳ Ｐゴシック" charset="0"/>
        <a:cs typeface="ＭＳ Ｐゴシック" charset="0"/>
      </a:defRPr>
    </a:lvl3pPr>
    <a:lvl4pPr marL="1371600" algn="ctr" rtl="0" eaLnBrk="0" fontAlgn="base" hangingPunct="0">
      <a:spcBef>
        <a:spcPct val="0"/>
      </a:spcBef>
      <a:spcAft>
        <a:spcPct val="0"/>
      </a:spcAft>
      <a:defRPr sz="2400" kern="1200">
        <a:solidFill>
          <a:schemeClr val="tx1"/>
        </a:solidFill>
        <a:latin typeface="Arial Narrow" charset="0"/>
        <a:ea typeface="ＭＳ Ｐゴシック" charset="0"/>
        <a:cs typeface="ＭＳ Ｐゴシック" charset="0"/>
      </a:defRPr>
    </a:lvl4pPr>
    <a:lvl5pPr marL="1828800" algn="ctr" rtl="0" eaLnBrk="0" fontAlgn="base" hangingPunct="0">
      <a:spcBef>
        <a:spcPct val="0"/>
      </a:spcBef>
      <a:spcAft>
        <a:spcPct val="0"/>
      </a:spcAft>
      <a:defRPr sz="2400" kern="1200">
        <a:solidFill>
          <a:schemeClr val="tx1"/>
        </a:solidFill>
        <a:latin typeface="Arial Narrow"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Narrow"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Narrow"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Narrow"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Narrow" charset="0"/>
        <a:ea typeface="ＭＳ Ｐゴシック" charset="0"/>
        <a:cs typeface="ＭＳ Ｐゴシック" charset="0"/>
      </a:defRPr>
    </a:lvl9pPr>
  </p:defaultTextStyle>
  <p:extLst>
    <p:ext uri="{EFAFB233-063F-42B5-8137-9DF3F51BA10A}">
      <p15:sldGuideLst xmlns:p15="http://schemas.microsoft.com/office/powerpoint/2012/main">
        <p15:guide id="1" orient="horz">
          <p15:clr>
            <a:srgbClr val="A4A3A4"/>
          </p15:clr>
        </p15:guide>
        <p15:guide id="2" pos="5692">
          <p15:clr>
            <a:srgbClr val="A4A3A4"/>
          </p15:clr>
        </p15:guide>
      </p15:sldGuideLst>
    </p:ext>
    <p:ext uri="{2D200454-40CA-4A62-9FC3-DE9A4176ACB9}">
      <p15:notesGuideLst xmlns:p15="http://schemas.microsoft.com/office/powerpoint/2012/main">
        <p15:guide id="1" orient="horz" pos="2166">
          <p15:clr>
            <a:srgbClr val="A4A3A4"/>
          </p15:clr>
        </p15:guide>
        <p15:guide id="2" pos="288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frameSlides="1"/>
  <p:clrMru>
    <a:srgbClr val="FFCCCC"/>
    <a:srgbClr val="FFFFCC"/>
    <a:srgbClr val="CC6600"/>
    <a:srgbClr val="006600"/>
    <a:srgbClr val="FFFFFF"/>
    <a:srgbClr val="FF0000"/>
    <a:srgbClr val="00CC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2758" autoAdjust="0"/>
  </p:normalViewPr>
  <p:slideViewPr>
    <p:cSldViewPr snapToGrid="0">
      <p:cViewPr varScale="1">
        <p:scale>
          <a:sx n="104" d="100"/>
          <a:sy n="104" d="100"/>
        </p:scale>
        <p:origin x="1880" y="192"/>
      </p:cViewPr>
      <p:guideLst>
        <p:guide orient="horz"/>
        <p:guide pos="5692"/>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6" d="100"/>
        <a:sy n="66" d="100"/>
      </p:scale>
      <p:origin x="0" y="6224"/>
    </p:cViewPr>
  </p:sorterViewPr>
  <p:notesViewPr>
    <p:cSldViewPr snapToGrid="0">
      <p:cViewPr varScale="1">
        <p:scale>
          <a:sx n="54" d="100"/>
          <a:sy n="54" d="100"/>
        </p:scale>
        <p:origin x="-3624" y="-112"/>
      </p:cViewPr>
      <p:guideLst>
        <p:guide orient="horz" pos="2166"/>
        <p:guide pos="288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8" name="Text Box 6"/>
          <p:cNvSpPr txBox="1">
            <a:spLocks noChangeArrowheads="1"/>
          </p:cNvSpPr>
          <p:nvPr/>
        </p:nvSpPr>
        <p:spPr bwMode="auto">
          <a:xfrm>
            <a:off x="6499225" y="6327775"/>
            <a:ext cx="1911350" cy="25558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54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100261" tIns="50130" rIns="100261" bIns="50130">
            <a:spAutoFit/>
          </a:bodyPr>
          <a:lstStyle>
            <a:lvl1pPr algn="l" defTabSz="1001713">
              <a:defRPr sz="2400">
                <a:solidFill>
                  <a:schemeClr val="tx1"/>
                </a:solidFill>
                <a:latin typeface="Arial Narrow" charset="0"/>
                <a:ea typeface="ＭＳ Ｐゴシック" charset="0"/>
              </a:defRPr>
            </a:lvl1pPr>
            <a:lvl2pPr marL="500063" algn="l" defTabSz="1001713">
              <a:defRPr sz="2400">
                <a:solidFill>
                  <a:schemeClr val="tx1"/>
                </a:solidFill>
                <a:latin typeface="Arial Narrow" charset="0"/>
                <a:ea typeface="ＭＳ Ｐゴシック" charset="0"/>
              </a:defRPr>
            </a:lvl2pPr>
            <a:lvl3pPr marL="1001713" algn="l" defTabSz="1001713">
              <a:defRPr sz="2400">
                <a:solidFill>
                  <a:schemeClr val="tx1"/>
                </a:solidFill>
                <a:latin typeface="Arial Narrow" charset="0"/>
                <a:ea typeface="ＭＳ Ｐゴシック" charset="0"/>
              </a:defRPr>
            </a:lvl3pPr>
            <a:lvl4pPr marL="1503363" algn="l" defTabSz="1001713">
              <a:defRPr sz="2400">
                <a:solidFill>
                  <a:schemeClr val="tx1"/>
                </a:solidFill>
                <a:latin typeface="Arial Narrow" charset="0"/>
                <a:ea typeface="ＭＳ Ｐゴシック" charset="0"/>
              </a:defRPr>
            </a:lvl4pPr>
            <a:lvl5pPr marL="2006600" algn="l" defTabSz="1001713">
              <a:defRPr sz="2400">
                <a:solidFill>
                  <a:schemeClr val="tx1"/>
                </a:solidFill>
                <a:latin typeface="Arial Narrow" charset="0"/>
                <a:ea typeface="ＭＳ Ｐゴシック" charset="0"/>
              </a:defRPr>
            </a:lvl5pPr>
            <a:lvl6pPr marL="2463800" defTabSz="1001713" eaLnBrk="0" fontAlgn="base" hangingPunct="0">
              <a:spcBef>
                <a:spcPct val="0"/>
              </a:spcBef>
              <a:spcAft>
                <a:spcPct val="0"/>
              </a:spcAft>
              <a:defRPr sz="2400">
                <a:solidFill>
                  <a:schemeClr val="tx1"/>
                </a:solidFill>
                <a:latin typeface="Arial Narrow" charset="0"/>
                <a:ea typeface="ＭＳ Ｐゴシック" charset="0"/>
              </a:defRPr>
            </a:lvl6pPr>
            <a:lvl7pPr marL="2921000" defTabSz="1001713" eaLnBrk="0" fontAlgn="base" hangingPunct="0">
              <a:spcBef>
                <a:spcPct val="0"/>
              </a:spcBef>
              <a:spcAft>
                <a:spcPct val="0"/>
              </a:spcAft>
              <a:defRPr sz="2400">
                <a:solidFill>
                  <a:schemeClr val="tx1"/>
                </a:solidFill>
                <a:latin typeface="Arial Narrow" charset="0"/>
                <a:ea typeface="ＭＳ Ｐゴシック" charset="0"/>
              </a:defRPr>
            </a:lvl7pPr>
            <a:lvl8pPr marL="3378200" defTabSz="1001713" eaLnBrk="0" fontAlgn="base" hangingPunct="0">
              <a:spcBef>
                <a:spcPct val="0"/>
              </a:spcBef>
              <a:spcAft>
                <a:spcPct val="0"/>
              </a:spcAft>
              <a:defRPr sz="2400">
                <a:solidFill>
                  <a:schemeClr val="tx1"/>
                </a:solidFill>
                <a:latin typeface="Arial Narrow" charset="0"/>
                <a:ea typeface="ＭＳ Ｐゴシック" charset="0"/>
              </a:defRPr>
            </a:lvl8pPr>
            <a:lvl9pPr marL="3835400" defTabSz="1001713" eaLnBrk="0" fontAlgn="base" hangingPunct="0">
              <a:spcBef>
                <a:spcPct val="0"/>
              </a:spcBef>
              <a:spcAft>
                <a:spcPct val="0"/>
              </a:spcAft>
              <a:defRPr sz="2400">
                <a:solidFill>
                  <a:schemeClr val="tx1"/>
                </a:solidFill>
                <a:latin typeface="Arial Narrow" charset="0"/>
                <a:ea typeface="ＭＳ Ｐゴシック" charset="0"/>
              </a:defRPr>
            </a:lvl9pPr>
          </a:lstStyle>
          <a:p>
            <a:pPr algn="ctr">
              <a:spcBef>
                <a:spcPct val="50000"/>
              </a:spcBef>
              <a:defRPr/>
            </a:pPr>
            <a:r>
              <a:rPr lang="en-US" sz="1000" b="1">
                <a:solidFill>
                  <a:schemeClr val="tx2"/>
                </a:solidFill>
                <a:cs typeface="+mn-cs"/>
              </a:rPr>
              <a:t>Page </a:t>
            </a:r>
            <a:fld id="{852BCF14-DF64-E94E-8C92-2A7DDEBD91EF}" type="slidenum">
              <a:rPr lang="en-US" sz="1000" b="1" smtClean="0">
                <a:solidFill>
                  <a:schemeClr val="tx2"/>
                </a:solidFill>
                <a:cs typeface="+mn-cs"/>
              </a:rPr>
              <a:pPr algn="ctr">
                <a:spcBef>
                  <a:spcPct val="50000"/>
                </a:spcBef>
                <a:defRPr/>
              </a:pPr>
              <a:t>‹#›</a:t>
            </a:fld>
            <a:endParaRPr lang="en-US" sz="1000" b="1">
              <a:solidFill>
                <a:schemeClr val="tx2"/>
              </a:solidFill>
              <a:cs typeface="+mn-cs"/>
            </a:endParaRPr>
          </a:p>
        </p:txBody>
      </p:sp>
      <p:sp>
        <p:nvSpPr>
          <p:cNvPr id="3080" name="Text Box 8"/>
          <p:cNvSpPr txBox="1">
            <a:spLocks noChangeArrowheads="1"/>
          </p:cNvSpPr>
          <p:nvPr/>
        </p:nvSpPr>
        <p:spPr bwMode="auto">
          <a:xfrm>
            <a:off x="8107363" y="238125"/>
            <a:ext cx="203200" cy="25558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54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00261" tIns="50130" rIns="100261" bIns="50130">
            <a:spAutoFit/>
          </a:bodyPr>
          <a:lstStyle>
            <a:lvl1pPr algn="l" defTabSz="1001713">
              <a:defRPr sz="2400">
                <a:solidFill>
                  <a:schemeClr val="tx1"/>
                </a:solidFill>
                <a:latin typeface="Arial Narrow" charset="0"/>
                <a:ea typeface="ＭＳ Ｐゴシック" charset="0"/>
              </a:defRPr>
            </a:lvl1pPr>
            <a:lvl2pPr marL="500063" algn="l" defTabSz="1001713">
              <a:defRPr sz="2400">
                <a:solidFill>
                  <a:schemeClr val="tx1"/>
                </a:solidFill>
                <a:latin typeface="Arial Narrow" charset="0"/>
                <a:ea typeface="ＭＳ Ｐゴシック" charset="0"/>
              </a:defRPr>
            </a:lvl2pPr>
            <a:lvl3pPr marL="1001713" algn="l" defTabSz="1001713">
              <a:defRPr sz="2400">
                <a:solidFill>
                  <a:schemeClr val="tx1"/>
                </a:solidFill>
                <a:latin typeface="Arial Narrow" charset="0"/>
                <a:ea typeface="ＭＳ Ｐゴシック" charset="0"/>
              </a:defRPr>
            </a:lvl3pPr>
            <a:lvl4pPr marL="1503363" algn="l" defTabSz="1001713">
              <a:defRPr sz="2400">
                <a:solidFill>
                  <a:schemeClr val="tx1"/>
                </a:solidFill>
                <a:latin typeface="Arial Narrow" charset="0"/>
                <a:ea typeface="ＭＳ Ｐゴシック" charset="0"/>
              </a:defRPr>
            </a:lvl4pPr>
            <a:lvl5pPr marL="2006600" algn="l" defTabSz="1001713">
              <a:defRPr sz="2400">
                <a:solidFill>
                  <a:schemeClr val="tx1"/>
                </a:solidFill>
                <a:latin typeface="Arial Narrow" charset="0"/>
                <a:ea typeface="ＭＳ Ｐゴシック" charset="0"/>
              </a:defRPr>
            </a:lvl5pPr>
            <a:lvl6pPr marL="2463800" defTabSz="1001713" eaLnBrk="0" fontAlgn="base" hangingPunct="0">
              <a:spcBef>
                <a:spcPct val="0"/>
              </a:spcBef>
              <a:spcAft>
                <a:spcPct val="0"/>
              </a:spcAft>
              <a:defRPr sz="2400">
                <a:solidFill>
                  <a:schemeClr val="tx1"/>
                </a:solidFill>
                <a:latin typeface="Arial Narrow" charset="0"/>
                <a:ea typeface="ＭＳ Ｐゴシック" charset="0"/>
              </a:defRPr>
            </a:lvl6pPr>
            <a:lvl7pPr marL="2921000" defTabSz="1001713" eaLnBrk="0" fontAlgn="base" hangingPunct="0">
              <a:spcBef>
                <a:spcPct val="0"/>
              </a:spcBef>
              <a:spcAft>
                <a:spcPct val="0"/>
              </a:spcAft>
              <a:defRPr sz="2400">
                <a:solidFill>
                  <a:schemeClr val="tx1"/>
                </a:solidFill>
                <a:latin typeface="Arial Narrow" charset="0"/>
                <a:ea typeface="ＭＳ Ｐゴシック" charset="0"/>
              </a:defRPr>
            </a:lvl7pPr>
            <a:lvl8pPr marL="3378200" defTabSz="1001713" eaLnBrk="0" fontAlgn="base" hangingPunct="0">
              <a:spcBef>
                <a:spcPct val="0"/>
              </a:spcBef>
              <a:spcAft>
                <a:spcPct val="0"/>
              </a:spcAft>
              <a:defRPr sz="2400">
                <a:solidFill>
                  <a:schemeClr val="tx1"/>
                </a:solidFill>
                <a:latin typeface="Arial Narrow" charset="0"/>
                <a:ea typeface="ＭＳ Ｐゴシック" charset="0"/>
              </a:defRPr>
            </a:lvl8pPr>
            <a:lvl9pPr marL="3835400" defTabSz="1001713" eaLnBrk="0" fontAlgn="base" hangingPunct="0">
              <a:spcBef>
                <a:spcPct val="0"/>
              </a:spcBef>
              <a:spcAft>
                <a:spcPct val="0"/>
              </a:spcAft>
              <a:defRPr sz="2400">
                <a:solidFill>
                  <a:schemeClr val="tx1"/>
                </a:solidFill>
                <a:latin typeface="Arial Narrow" charset="0"/>
                <a:ea typeface="ＭＳ Ｐゴシック" charset="0"/>
              </a:defRPr>
            </a:lvl9pPr>
          </a:lstStyle>
          <a:p>
            <a:pPr algn="r">
              <a:defRPr/>
            </a:pPr>
            <a:endParaRPr lang="fr-FR" sz="1000" b="1">
              <a:solidFill>
                <a:schemeClr val="tx2"/>
              </a:solidFill>
              <a:cs typeface="+mn-cs"/>
            </a:endParaRPr>
          </a:p>
        </p:txBody>
      </p:sp>
    </p:spTree>
    <p:extLst>
      <p:ext uri="{BB962C8B-B14F-4D97-AF65-F5344CB8AC3E}">
        <p14:creationId xmlns:p14="http://schemas.microsoft.com/office/powerpoint/2010/main" val="2366946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0800" y="-23813"/>
            <a:ext cx="4029075" cy="346076"/>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18732" tIns="0" rIns="18732" bIns="0" numCol="1" anchor="t" anchorCtr="0" compatLnSpc="1">
            <a:prstTxWarp prst="textNoShape">
              <a:avLst/>
            </a:prstTxWarp>
          </a:bodyPr>
          <a:lstStyle>
            <a:lvl1pPr algn="l" defTabSz="898525">
              <a:defRPr sz="1000" i="1">
                <a:latin typeface="Arial" charset="0"/>
                <a:cs typeface="+mn-cs"/>
              </a:defRPr>
            </a:lvl1pPr>
          </a:lstStyle>
          <a:p>
            <a:pPr>
              <a:defRPr/>
            </a:pPr>
            <a:endParaRPr lang="en-US"/>
          </a:p>
        </p:txBody>
      </p:sp>
      <p:sp>
        <p:nvSpPr>
          <p:cNvPr id="2051" name="Rectangle 3"/>
          <p:cNvSpPr>
            <a:spLocks noGrp="1" noChangeArrowheads="1"/>
          </p:cNvSpPr>
          <p:nvPr>
            <p:ph type="dt" idx="1"/>
          </p:nvPr>
        </p:nvSpPr>
        <p:spPr bwMode="auto">
          <a:xfrm>
            <a:off x="5184775" y="-23813"/>
            <a:ext cx="3927475" cy="346076"/>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18732" tIns="0" rIns="18732" bIns="0" numCol="1" anchor="t" anchorCtr="0" compatLnSpc="1">
            <a:prstTxWarp prst="textNoShape">
              <a:avLst/>
            </a:prstTxWarp>
          </a:bodyPr>
          <a:lstStyle>
            <a:lvl1pPr algn="r" defTabSz="898525">
              <a:defRPr sz="1000" i="1">
                <a:latin typeface="Arial" charset="0"/>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2870200" y="508000"/>
            <a:ext cx="3425825" cy="2570163"/>
          </a:xfrm>
          <a:prstGeom prst="rect">
            <a:avLst/>
          </a:prstGeom>
          <a:noFill/>
          <a:ln w="12700">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053" name="Rectangle 5"/>
          <p:cNvSpPr>
            <a:spLocks noGrp="1" noChangeArrowheads="1"/>
          </p:cNvSpPr>
          <p:nvPr>
            <p:ph type="body" sz="quarter" idx="3"/>
          </p:nvPr>
        </p:nvSpPr>
        <p:spPr bwMode="auto">
          <a:xfrm>
            <a:off x="1260475" y="3265488"/>
            <a:ext cx="6642100" cy="3116262"/>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537" tIns="45269" rIns="90537" bIns="4526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0800" y="6554788"/>
            <a:ext cx="4029075" cy="34607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18732" tIns="0" rIns="18732" bIns="0" numCol="1" anchor="b" anchorCtr="0" compatLnSpc="1">
            <a:prstTxWarp prst="textNoShape">
              <a:avLst/>
            </a:prstTxWarp>
          </a:bodyPr>
          <a:lstStyle>
            <a:lvl1pPr algn="l" defTabSz="898525">
              <a:defRPr sz="1000" i="1">
                <a:latin typeface="Arial" charset="0"/>
                <a:cs typeface="+mn-cs"/>
              </a:defRPr>
            </a:lvl1pPr>
          </a:lstStyle>
          <a:p>
            <a:pPr>
              <a:defRPr/>
            </a:pPr>
            <a:r>
              <a:rPr lang="en-US"/>
              <a:t>Page </a:t>
            </a:r>
          </a:p>
        </p:txBody>
      </p:sp>
      <p:sp>
        <p:nvSpPr>
          <p:cNvPr id="2055" name="Rectangle 7"/>
          <p:cNvSpPr>
            <a:spLocks noGrp="1" noChangeArrowheads="1"/>
          </p:cNvSpPr>
          <p:nvPr>
            <p:ph type="sldNum" sz="quarter" idx="5"/>
          </p:nvPr>
        </p:nvSpPr>
        <p:spPr bwMode="auto">
          <a:xfrm>
            <a:off x="5184775" y="6554788"/>
            <a:ext cx="3927475" cy="34607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18732" tIns="0" rIns="18732" bIns="0" numCol="1" anchor="b" anchorCtr="0" compatLnSpc="1">
            <a:prstTxWarp prst="textNoShape">
              <a:avLst/>
            </a:prstTxWarp>
          </a:bodyPr>
          <a:lstStyle>
            <a:lvl1pPr algn="r" defTabSz="898525">
              <a:defRPr sz="1000" i="1">
                <a:latin typeface="Arial" charset="0"/>
                <a:cs typeface="+mn-cs"/>
              </a:defRPr>
            </a:lvl1pPr>
          </a:lstStyle>
          <a:p>
            <a:pPr>
              <a:defRPr/>
            </a:pPr>
            <a:fld id="{18A2AC40-FA98-A649-9803-216DA3891F44}" type="slidenum">
              <a:rPr lang="en-US"/>
              <a:pPr>
                <a:defRPr/>
              </a:pPr>
              <a:t>‹#›</a:t>
            </a:fld>
            <a:endParaRPr lang="en-US"/>
          </a:p>
        </p:txBody>
      </p:sp>
    </p:spTree>
    <p:extLst>
      <p:ext uri="{BB962C8B-B14F-4D97-AF65-F5344CB8AC3E}">
        <p14:creationId xmlns:p14="http://schemas.microsoft.com/office/powerpoint/2010/main" val="38341066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Narrow"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Narrow"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Narrow"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Narrow"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E87B1032-D101-714A-9095-54D0583ADA50}" type="slidenum">
              <a:rPr lang="en-US"/>
              <a:pPr>
                <a:defRPr/>
              </a:pPr>
              <a:t>1</a:t>
            </a:fld>
            <a:endParaRPr lang="en-US"/>
          </a:p>
        </p:txBody>
      </p:sp>
      <p:sp>
        <p:nvSpPr>
          <p:cNvPr id="155136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5513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fr-FR">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DD334442-66ED-0E43-AF2F-44CF38C70AFF}" type="slidenum">
              <a:rPr lang="en-US"/>
              <a:pPr>
                <a:defRPr/>
              </a:pPr>
              <a:t>10</a:t>
            </a:fld>
            <a:endParaRPr lang="en-US"/>
          </a:p>
        </p:txBody>
      </p:sp>
      <p:sp>
        <p:nvSpPr>
          <p:cNvPr id="15636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63651" name="Rectangle 3"/>
          <p:cNvSpPr>
            <a:spLocks noGrp="1" noChangeArrowheads="1"/>
          </p:cNvSpPr>
          <p:nvPr>
            <p:ph type="body" idx="1"/>
          </p:nvPr>
        </p:nvSpPr>
        <p:spPr/>
        <p:txBody>
          <a:bodyPr/>
          <a:lstStyle/>
          <a:p>
            <a:pPr>
              <a:defRPr/>
            </a:pPr>
            <a:r>
              <a:rPr lang="en-US">
                <a:cs typeface="+mn-cs"/>
              </a:rPr>
              <a:t>The major difficulty in solving the library binding problem lies in the network covering problem.</a:t>
            </a:r>
          </a:p>
          <a:p>
            <a:pPr>
              <a:defRPr/>
            </a:pPr>
            <a:r>
              <a:rPr lang="en-US">
                <a:cs typeface="+mn-cs"/>
              </a:rPr>
              <a:t>To render the problem solvable and tractable, most heuristic algorithms apply</a:t>
            </a:r>
          </a:p>
          <a:p>
            <a:pPr>
              <a:defRPr/>
            </a:pPr>
            <a:r>
              <a:rPr lang="en-US">
                <a:cs typeface="+mn-cs"/>
              </a:rPr>
              <a:t>two pre-processing steps to the network before covering: decomposition and partitioning. </a:t>
            </a:r>
          </a:p>
          <a:p>
            <a:pPr>
              <a:defRPr/>
            </a:pPr>
            <a:r>
              <a:rPr lang="en-US">
                <a:cs typeface="+mn-cs"/>
              </a:rPr>
              <a:t>Decomposition is required to guarantee a solution to the network covering problem, by insuring that each vertex is covered by at least one match. </a:t>
            </a:r>
          </a:p>
          <a:p>
            <a:pPr>
              <a:defRPr/>
            </a:pPr>
            <a:r>
              <a:rPr lang="en-US">
                <a:cs typeface="+mn-cs"/>
              </a:rPr>
              <a:t>The goal of decomposition in this context is to express all local functions as simple functions, such as two-input NORs or NANDs, that are called base functions.</a:t>
            </a:r>
          </a:p>
          <a:p>
            <a:pPr>
              <a:defRPr/>
            </a:pPr>
            <a:r>
              <a:rPr lang="en-US">
                <a:cs typeface="+mn-cs"/>
              </a:rPr>
              <a:t>The library must include cells implementing the base functions, to insure the existence of a solution. </a:t>
            </a:r>
          </a:p>
          <a:p>
            <a:pPr>
              <a:defRPr/>
            </a:pPr>
            <a:r>
              <a:rPr lang="en-US">
                <a:cs typeface="+mn-cs"/>
              </a:rPr>
              <a:t>The second major pre-processing step in heuristic binding is partitioning, that allows the covering algorithm to  consider a collection of multiple-input single-output networks in place of a multiple-input multiple-output network.</a:t>
            </a:r>
          </a:p>
          <a:p>
            <a:pPr>
              <a:defRPr/>
            </a:pPr>
            <a:r>
              <a:rPr lang="en-US">
                <a:cs typeface="+mn-cs"/>
              </a:rPr>
              <a:t>The rationale for partitioning is two-fold. First, the size of each covering problem is smaller. </a:t>
            </a:r>
          </a:p>
          <a:p>
            <a:pPr>
              <a:defRPr/>
            </a:pPr>
            <a:r>
              <a:rPr lang="en-US">
                <a:cs typeface="+mn-cs"/>
              </a:rPr>
              <a:t>Second, the covering problem becomes tractable under some additional assumptions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88E382DC-E14A-D942-9E75-B792DBA2DB82}" type="slidenum">
              <a:rPr lang="en-US"/>
              <a:pPr>
                <a:defRPr/>
              </a:pPr>
              <a:t>11</a:t>
            </a:fld>
            <a:endParaRPr lang="en-US"/>
          </a:p>
        </p:txBody>
      </p:sp>
      <p:sp>
        <p:nvSpPr>
          <p:cNvPr id="15646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64675" name="Rectangle 3"/>
          <p:cNvSpPr>
            <a:spLocks noGrp="1" noChangeArrowheads="1"/>
          </p:cNvSpPr>
          <p:nvPr>
            <p:ph type="body" idx="1"/>
          </p:nvPr>
        </p:nvSpPr>
        <p:spPr/>
        <p:txBody>
          <a:bodyPr/>
          <a:lstStyle/>
          <a:p>
            <a:pPr>
              <a:defRPr/>
            </a:pPr>
            <a:r>
              <a:rPr lang="en-US">
                <a:cs typeface="+mn-cs"/>
              </a:rPr>
              <a:t>Example of decomposition into AND/OR form.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490DEF76-2990-634B-BCFA-85423CA2029E}" type="slidenum">
              <a:rPr lang="en-US"/>
              <a:pPr>
                <a:defRPr/>
              </a:pPr>
              <a:t>12</a:t>
            </a:fld>
            <a:endParaRPr lang="en-US"/>
          </a:p>
        </p:txBody>
      </p:sp>
      <p:sp>
        <p:nvSpPr>
          <p:cNvPr id="15656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65699" name="Rectangle 3"/>
          <p:cNvSpPr>
            <a:spLocks noGrp="1" noChangeArrowheads="1"/>
          </p:cNvSpPr>
          <p:nvPr>
            <p:ph type="body" idx="1"/>
          </p:nvPr>
        </p:nvSpPr>
        <p:spPr/>
        <p:txBody>
          <a:bodyPr/>
          <a:lstStyle/>
          <a:p>
            <a:pPr>
              <a:defRPr/>
            </a:pPr>
            <a:r>
              <a:rPr lang="en-US">
                <a:cs typeface="+mn-cs"/>
              </a:rPr>
              <a:t>Example of partitioning into logic cones.</a:t>
            </a:r>
          </a:p>
          <a:p>
            <a:pPr>
              <a:defRPr/>
            </a:pPr>
            <a:r>
              <a:rPr lang="en-US">
                <a:cs typeface="+mn-cs"/>
              </a:rPr>
              <a:t>Each multiple fanout point is cut, as well as input/outputs to registers.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81B1D7D3-F7FB-4842-B303-60CC0EEF5C2C}" type="slidenum">
              <a:rPr lang="en-US"/>
              <a:pPr>
                <a:defRPr/>
              </a:pPr>
              <a:t>13</a:t>
            </a:fld>
            <a:endParaRPr lang="en-US"/>
          </a:p>
        </p:txBody>
      </p:sp>
      <p:sp>
        <p:nvSpPr>
          <p:cNvPr id="15667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66723" name="Rectangle 3"/>
          <p:cNvSpPr>
            <a:spLocks noGrp="1" noChangeArrowheads="1"/>
          </p:cNvSpPr>
          <p:nvPr>
            <p:ph type="body" idx="1"/>
          </p:nvPr>
        </p:nvSpPr>
        <p:spPr/>
        <p:txBody>
          <a:bodyPr/>
          <a:lstStyle/>
          <a:p>
            <a:pPr>
              <a:defRPr/>
            </a:pPr>
            <a:r>
              <a:rPr lang="en-US">
                <a:cs typeface="+mn-cs"/>
              </a:rPr>
              <a:t>Example of cover of a cone of logic. Shaded areas represent cells.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A88E0948-BE2F-704C-A269-6D7264B3FFA4}" type="slidenum">
              <a:rPr lang="en-US"/>
              <a:pPr>
                <a:defRPr/>
              </a:pPr>
              <a:t>14</a:t>
            </a:fld>
            <a:endParaRPr lang="en-US"/>
          </a:p>
        </p:txBody>
      </p:sp>
      <p:sp>
        <p:nvSpPr>
          <p:cNvPr id="15677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67747" name="Rectangle 3"/>
          <p:cNvSpPr>
            <a:spLocks noGrp="1" noChangeArrowheads="1"/>
          </p:cNvSpPr>
          <p:nvPr>
            <p:ph type="body" idx="1"/>
          </p:nvPr>
        </p:nvSpPr>
        <p:spPr/>
        <p:txBody>
          <a:bodyPr/>
          <a:lstStyle/>
          <a:p>
            <a:pPr>
              <a:defRPr/>
            </a:pPr>
            <a:r>
              <a:rPr lang="en-US">
                <a:cs typeface="+mn-cs"/>
              </a:rPr>
              <a:t>Structural matching relies on the identification of common patterns.</a:t>
            </a:r>
          </a:p>
          <a:p>
            <a:pPr>
              <a:defRPr/>
            </a:pPr>
            <a:r>
              <a:rPr lang="en-US">
                <a:cs typeface="+mn-cs"/>
              </a:rPr>
              <a:t>For this reason, both the subject graph and the library functions must be cast into a form that is comparable. </a:t>
            </a:r>
          </a:p>
          <a:p>
            <a:pPr>
              <a:defRPr/>
            </a:pPr>
            <a:r>
              <a:rPr lang="en-US">
                <a:cs typeface="+mn-cs"/>
              </a:rPr>
              <a:t>Hence they are both decomposed in terms of the same set of base functions.</a:t>
            </a:r>
          </a:p>
          <a:p>
            <a:pPr>
              <a:defRPr/>
            </a:pPr>
            <a:r>
              <a:rPr lang="en-US">
                <a:cs typeface="+mn-cs"/>
              </a:rPr>
              <a:t>The graphs associated with the library elements are called pattern  graphs.</a:t>
            </a:r>
          </a:p>
          <a:p>
            <a:pPr>
              <a:defRPr/>
            </a:pPr>
            <a:r>
              <a:rPr lang="en-US">
                <a:cs typeface="+mn-cs"/>
              </a:rPr>
              <a:t>Boolean matching relies on solving a tautology problem, i.e., in verifying that the network fragment and the cell have the same function.</a:t>
            </a:r>
          </a:p>
          <a:p>
            <a:pPr>
              <a:defRPr/>
            </a:pPr>
            <a:r>
              <a:rPr lang="en-US">
                <a:cs typeface="+mn-cs"/>
              </a:rPr>
              <a:t>Efficient techniques based on binary decision diagrams are used.</a:t>
            </a:r>
            <a:endParaRPr lang="en-US" b="1">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7233B1F1-3581-DC40-AEEB-B5C6BFBE83AC}" type="slidenum">
              <a:rPr lang="en-US"/>
              <a:pPr>
                <a:defRPr/>
              </a:pPr>
              <a:t>15</a:t>
            </a:fld>
            <a:endParaRPr lang="en-US"/>
          </a:p>
        </p:txBody>
      </p:sp>
      <p:sp>
        <p:nvSpPr>
          <p:cNvPr id="15687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68771" name="Rectangle 3"/>
          <p:cNvSpPr>
            <a:spLocks noGrp="1" noChangeArrowheads="1"/>
          </p:cNvSpPr>
          <p:nvPr>
            <p:ph type="body" idx="1"/>
          </p:nvPr>
        </p:nvSpPr>
        <p:spPr/>
        <p:txBody>
          <a:bodyPr/>
          <a:lstStyle/>
          <a:p>
            <a:pPr>
              <a:defRPr/>
            </a:pPr>
            <a:r>
              <a:rPr lang="en-US">
                <a:cs typeface="+mn-cs"/>
              </a:rPr>
              <a:t>This example shows that two sop forms can be logically equivalent, still by having different structures.</a:t>
            </a:r>
          </a:p>
          <a:p>
            <a:pPr>
              <a:defRPr/>
            </a:pPr>
            <a:r>
              <a:rPr lang="en-US">
                <a:cs typeface="+mn-cs"/>
              </a:rPr>
              <a:t>Pattern matching, based on graphs or strings, would not find a match of these two expressions.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E555CC64-7D6C-8E4A-BAB4-4F4FBFCA58F5}" type="slidenum">
              <a:rPr lang="en-US"/>
              <a:pPr>
                <a:defRPr/>
              </a:pPr>
              <a:t>16</a:t>
            </a:fld>
            <a:endParaRPr lang="en-US"/>
          </a:p>
        </p:txBody>
      </p:sp>
      <p:sp>
        <p:nvSpPr>
          <p:cNvPr id="15697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69795" name="Rectangle 3"/>
          <p:cNvSpPr>
            <a:spLocks noGrp="1" noChangeArrowheads="1"/>
          </p:cNvSpPr>
          <p:nvPr>
            <p:ph type="body" idx="1"/>
          </p:nvPr>
        </p:nvSpPr>
        <p:spPr/>
        <p:txBody>
          <a:bodyPr/>
          <a:lstStyle/>
          <a:p>
            <a:pPr>
              <a:defRPr/>
            </a:pPr>
            <a:r>
              <a:rPr lang="en-US">
                <a:cs typeface="+mn-cs"/>
              </a:rPr>
              <a:t>Structural matching involves pattern matching, and specifically checking if the library patterns appear in the subject graph.</a:t>
            </a:r>
          </a:p>
          <a:p>
            <a:pPr>
              <a:defRPr/>
            </a:pPr>
            <a:r>
              <a:rPr lang="en-US">
                <a:cs typeface="+mn-cs"/>
              </a:rPr>
              <a:t>Often, graphs are simplified to trees, to make matching easier.</a:t>
            </a:r>
          </a:p>
          <a:p>
            <a:pPr>
              <a:defRPr/>
            </a:pPr>
            <a:r>
              <a:rPr lang="en-US">
                <a:cs typeface="+mn-cs"/>
              </a:rPr>
              <a:t>In these case, cells like EXORs and majority functions are not easily recognized.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E39C8F40-2E48-B748-8CBE-A43FE3021352}" type="slidenum">
              <a:rPr lang="en-US"/>
              <a:pPr>
                <a:defRPr/>
              </a:pPr>
              <a:t>17</a:t>
            </a:fld>
            <a:endParaRPr lang="en-US"/>
          </a:p>
        </p:txBody>
      </p:sp>
      <p:sp>
        <p:nvSpPr>
          <p:cNvPr id="15708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70819" name="Rectangle 3"/>
          <p:cNvSpPr>
            <a:spLocks noGrp="1" noChangeArrowheads="1"/>
          </p:cNvSpPr>
          <p:nvPr>
            <p:ph type="body" idx="1"/>
          </p:nvPr>
        </p:nvSpPr>
        <p:spPr/>
        <p:txBody>
          <a:bodyPr/>
          <a:lstStyle/>
          <a:p>
            <a:pPr>
              <a:defRPr/>
            </a:pPr>
            <a:r>
              <a:rPr lang="en-US">
                <a:cs typeface="+mn-cs"/>
              </a:rPr>
              <a:t>Here it is shown the following cell patterns in a library: a two-input AND gate, a two-input EXOR gate and a four-input AND gate,</a:t>
            </a:r>
          </a:p>
          <a:p>
            <a:pPr>
              <a:defRPr/>
            </a:pPr>
            <a:r>
              <a:rPr lang="en-US">
                <a:cs typeface="+mn-cs"/>
              </a:rPr>
              <a:t>The pattern graphs are expressed using a decomposition in two-input NANDs and inverters.</a:t>
            </a:r>
          </a:p>
          <a:p>
            <a:pPr>
              <a:defRPr/>
            </a:pPr>
            <a:r>
              <a:rPr lang="en-US">
                <a:cs typeface="+mn-cs"/>
              </a:rPr>
              <a:t>Note that there are two pattern graphs corresponding to the four-input AND gate.</a:t>
            </a:r>
          </a:p>
          <a:p>
            <a:pPr>
              <a:defRPr/>
            </a:pPr>
            <a:endParaRPr lang="en-US">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EAA84CB8-BFBD-7244-87FC-A0A4825D5290}" type="slidenum">
              <a:rPr lang="en-US"/>
              <a:pPr>
                <a:defRPr/>
              </a:pPr>
              <a:t>18</a:t>
            </a:fld>
            <a:endParaRPr lang="en-US"/>
          </a:p>
        </p:txBody>
      </p:sp>
      <p:sp>
        <p:nvSpPr>
          <p:cNvPr id="15718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71843" name="Rectangle 3"/>
          <p:cNvSpPr>
            <a:spLocks noGrp="1" noChangeArrowheads="1"/>
          </p:cNvSpPr>
          <p:nvPr>
            <p:ph type="body" idx="1"/>
          </p:nvPr>
        </p:nvSpPr>
        <p:spPr/>
        <p:txBody>
          <a:bodyPr/>
          <a:lstStyle/>
          <a:p>
            <a:pPr>
              <a:defRPr/>
            </a:pPr>
            <a:r>
              <a:rPr lang="en-US">
                <a:cs typeface="+mn-cs"/>
              </a:rPr>
              <a:t>We consider now structural matching and covering using the tree-based representation.</a:t>
            </a:r>
          </a:p>
          <a:p>
            <a:pPr>
              <a:defRPr/>
            </a:pPr>
            <a:r>
              <a:rPr lang="en-US">
                <a:cs typeface="+mn-cs"/>
              </a:rPr>
              <a:t>We assume that the subject graph is represented by a rooted tree, obtained by splitting by leaves of the corresponding leaf-dag.</a:t>
            </a:r>
          </a:p>
          <a:p>
            <a:pPr>
              <a:defRPr/>
            </a:pPr>
            <a:r>
              <a:rPr lang="en-US">
                <a:cs typeface="+mn-cs"/>
              </a:rPr>
              <a:t>This is called  a subject tree.</a:t>
            </a:r>
          </a:p>
          <a:p>
            <a:pPr>
              <a:defRPr/>
            </a:pPr>
            <a:r>
              <a:rPr lang="en-US">
                <a:cs typeface="+mn-cs"/>
              </a:rPr>
              <a:t>The library is also represented by a set of trees, with possibly more than one tree per cell when decomposition is not unique (e.g., AND4)</a:t>
            </a:r>
          </a:p>
          <a:p>
            <a:pPr>
              <a:defRPr/>
            </a:pPr>
            <a:r>
              <a:rPr lang="en-US">
                <a:cs typeface="+mn-cs"/>
              </a:rPr>
              <a:t>Pattern recognition can be done in general with the Aho-Corasik automaton, or with a much simpler technique when the base function is a NOR2 or a NAND2.</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8469F1A8-EB7C-BD4D-9ECE-CC0BA137E910}" type="slidenum">
              <a:rPr lang="en-US"/>
              <a:pPr>
                <a:defRPr/>
              </a:pPr>
              <a:t>19</a:t>
            </a:fld>
            <a:endParaRPr lang="en-US"/>
          </a:p>
        </p:txBody>
      </p:sp>
      <p:sp>
        <p:nvSpPr>
          <p:cNvPr id="15728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72867" name="Rectangle 3"/>
          <p:cNvSpPr>
            <a:spLocks noGrp="1" noChangeArrowheads="1"/>
          </p:cNvSpPr>
          <p:nvPr>
            <p:ph type="body" idx="1"/>
          </p:nvPr>
        </p:nvSpPr>
        <p:spPr/>
        <p:txBody>
          <a:bodyPr/>
          <a:lstStyle/>
          <a:p>
            <a:pPr>
              <a:defRPr/>
            </a:pPr>
            <a:r>
              <a:rPr lang="en-US">
                <a:cs typeface="+mn-cs"/>
              </a:rPr>
              <a:t>This example shows a subject tree and a simple library with 4 cells and related costs.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2F0CD63D-44AF-1C4B-9725-B8CABED99F24}" type="slidenum">
              <a:rPr lang="en-US"/>
              <a:pPr>
                <a:defRPr/>
              </a:pPr>
              <a:t>2</a:t>
            </a:fld>
            <a:endParaRPr lang="en-US"/>
          </a:p>
        </p:txBody>
      </p:sp>
      <p:sp>
        <p:nvSpPr>
          <p:cNvPr id="16107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10755" name="Rectangle 3"/>
          <p:cNvSpPr>
            <a:spLocks noGrp="1" noChangeArrowheads="1"/>
          </p:cNvSpPr>
          <p:nvPr>
            <p:ph type="body" idx="1"/>
          </p:nvPr>
        </p:nvSpPr>
        <p:spPr/>
        <p:txBody>
          <a:bodyPr/>
          <a:lstStyle/>
          <a:p>
            <a:pPr>
              <a:defRPr/>
            </a:pPr>
            <a:endParaRPr lang="fr-FR">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72D76A51-A9BA-BC46-85C5-0FEB89EEB352}" type="slidenum">
              <a:rPr lang="en-US"/>
              <a:pPr>
                <a:defRPr/>
              </a:pPr>
              <a:t>20</a:t>
            </a:fld>
            <a:endParaRPr lang="en-US"/>
          </a:p>
        </p:txBody>
      </p:sp>
      <p:sp>
        <p:nvSpPr>
          <p:cNvPr id="15738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73891" name="Rectangle 3"/>
          <p:cNvSpPr>
            <a:spLocks noGrp="1" noChangeArrowheads="1"/>
          </p:cNvSpPr>
          <p:nvPr>
            <p:ph type="body" idx="1"/>
          </p:nvPr>
        </p:nvSpPr>
        <p:spPr/>
        <p:txBody>
          <a:bodyPr/>
          <a:lstStyle/>
          <a:p>
            <a:pPr>
              <a:defRPr/>
            </a:pPr>
            <a:r>
              <a:rPr lang="en-US">
                <a:cs typeface="+mn-cs"/>
              </a:rPr>
              <a:t>This example shows an animation of the dynamic programming algorithm that performs tree covering.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88510007-1108-2B41-B400-495DECA84652}" type="slidenum">
              <a:rPr lang="en-US"/>
              <a:pPr>
                <a:defRPr/>
              </a:pPr>
              <a:t>21</a:t>
            </a:fld>
            <a:endParaRPr lang="en-US"/>
          </a:p>
        </p:txBody>
      </p:sp>
      <p:sp>
        <p:nvSpPr>
          <p:cNvPr id="15749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74915" name="Rectangle 3"/>
          <p:cNvSpPr>
            <a:spLocks noGrp="1" noChangeArrowheads="1"/>
          </p:cNvSpPr>
          <p:nvPr>
            <p:ph type="body" idx="1"/>
          </p:nvPr>
        </p:nvSpPr>
        <p:spPr/>
        <p:txBody>
          <a:bodyPr/>
          <a:lstStyle/>
          <a:p>
            <a:pPr>
              <a:lnSpc>
                <a:spcPct val="90000"/>
              </a:lnSpc>
              <a:defRPr/>
            </a:pPr>
            <a:r>
              <a:rPr lang="en-US">
                <a:cs typeface="+mn-cs"/>
              </a:rPr>
              <a:t>For all vertices of the subject tree, the covering algorithm determines the matches of the locally rooted subtrees with the pattern trees.</a:t>
            </a:r>
          </a:p>
          <a:p>
            <a:pPr>
              <a:lnSpc>
                <a:spcPct val="90000"/>
              </a:lnSpc>
              <a:defRPr/>
            </a:pPr>
            <a:r>
              <a:rPr lang="en-US">
                <a:cs typeface="+mn-cs"/>
              </a:rPr>
              <a:t>There are three possibilities for any given pattern tree.</a:t>
            </a:r>
          </a:p>
          <a:p>
            <a:pPr>
              <a:lnSpc>
                <a:spcPct val="90000"/>
              </a:lnSpc>
              <a:defRPr/>
            </a:pPr>
            <a:r>
              <a:rPr lang="en-US">
                <a:cs typeface="+mn-cs"/>
              </a:rPr>
              <a:t>- The pattern tree and the locally rooted subject subtree are isomorphic. Then, the vertex is labeled with the corresponding cell cost.</a:t>
            </a:r>
          </a:p>
          <a:p>
            <a:pPr>
              <a:lnSpc>
                <a:spcPct val="90000"/>
              </a:lnSpc>
              <a:defRPr/>
            </a:pPr>
            <a:r>
              <a:rPr lang="en-US">
                <a:cs typeface="+mn-cs"/>
              </a:rPr>
              <a:t>- The pattern tree is isomorphic to a subtree of the locally rooted subject subtree with the same root and a set of leaves L.  Then, the vertex is labeled  with the corresponding cell cost plus the labels of the vertices L.</a:t>
            </a:r>
          </a:p>
          <a:p>
            <a:pPr>
              <a:lnSpc>
                <a:spcPct val="90000"/>
              </a:lnSpc>
              <a:defRPr/>
            </a:pPr>
            <a:r>
              <a:rPr lang="en-US">
                <a:cs typeface="+mn-cs"/>
              </a:rPr>
              <a:t>- There is no match}</a:t>
            </a:r>
          </a:p>
          <a:p>
            <a:pPr>
              <a:lnSpc>
                <a:spcPct val="90000"/>
              </a:lnSpc>
              <a:defRPr/>
            </a:pPr>
            <a:endParaRPr lang="en-US">
              <a:cs typeface="+mn-cs"/>
            </a:endParaRPr>
          </a:p>
          <a:p>
            <a:pPr>
              <a:lnSpc>
                <a:spcPct val="90000"/>
              </a:lnSpc>
              <a:defRPr/>
            </a:pPr>
            <a:r>
              <a:rPr lang="en-US">
                <a:cs typeface="+mn-cs"/>
              </a:rPr>
              <a:t>If we assume that the library contains the gates implementing the base functions, then for any vertex there exists at least one cell for which one  of the first two cases applies, and we can label that vertex.</a:t>
            </a:r>
          </a:p>
          <a:p>
            <a:pPr>
              <a:lnSpc>
                <a:spcPct val="90000"/>
              </a:lnSpc>
              <a:defRPr/>
            </a:pPr>
            <a:r>
              <a:rPr lang="en-US">
                <a:cs typeface="+mn-cs"/>
              </a:rPr>
              <a:t>Therefore, it is possible to choose for each vertex in the subject graph the best labeling among all possible matches. </a:t>
            </a:r>
          </a:p>
          <a:p>
            <a:pPr>
              <a:lnSpc>
                <a:spcPct val="90000"/>
              </a:lnSpc>
              <a:defRPr/>
            </a:pPr>
            <a:r>
              <a:rPr lang="en-US">
                <a:cs typeface="+mn-cs"/>
              </a:rPr>
              <a:t>At the end of the tree traversal, the vertex labeling corresponds to an optimum covering.</a:t>
            </a:r>
          </a:p>
          <a:p>
            <a:pPr>
              <a:lnSpc>
                <a:spcPct val="90000"/>
              </a:lnSpc>
              <a:defRPr/>
            </a:pPr>
            <a:r>
              <a:rPr lang="en-US">
                <a:cs typeface="+mn-cs"/>
              </a:rPr>
              <a:t>Note that overall optimality is weakened by the fact that the total area of a bound network depends also on the partitioning and decomposition steps.</a:t>
            </a:r>
          </a:p>
          <a:p>
            <a:pPr>
              <a:lnSpc>
                <a:spcPct val="90000"/>
              </a:lnSpc>
              <a:defRPr/>
            </a:pPr>
            <a:r>
              <a:rPr lang="en-US">
                <a:cs typeface="+mn-cs"/>
              </a:rPr>
              <a:t>The complexity of the algorithm is linear in the size of the subject tree.</a:t>
            </a:r>
          </a:p>
          <a:p>
            <a:pPr>
              <a:lnSpc>
                <a:spcPct val="90000"/>
              </a:lnSpc>
              <a:defRPr/>
            </a:pPr>
            <a:endParaRPr lang="en-US">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C92A08FE-90A9-CE4C-B545-77FFB146C4EE}" type="slidenum">
              <a:rPr lang="en-US"/>
              <a:pPr>
                <a:defRPr/>
              </a:pPr>
              <a:t>22</a:t>
            </a:fld>
            <a:endParaRPr lang="en-US"/>
          </a:p>
        </p:txBody>
      </p:sp>
      <p:sp>
        <p:nvSpPr>
          <p:cNvPr id="15759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75939" name="Rectangle 3"/>
          <p:cNvSpPr>
            <a:spLocks noGrp="1" noChangeArrowheads="1"/>
          </p:cNvSpPr>
          <p:nvPr>
            <p:ph type="body" idx="1"/>
          </p:nvPr>
        </p:nvSpPr>
        <p:spPr/>
        <p:txBody>
          <a:bodyPr/>
          <a:lstStyle/>
          <a:p>
            <a:pPr>
              <a:defRPr/>
            </a:pPr>
            <a:r>
              <a:rPr lang="en-US">
                <a:cs typeface="+mn-cs"/>
              </a:rPr>
              <a:t>There are three different flavors of the covering algorithm.</a:t>
            </a:r>
          </a:p>
          <a:p>
            <a:pPr>
              <a:buFontTx/>
              <a:buChar char="-"/>
              <a:defRPr/>
            </a:pPr>
            <a:r>
              <a:rPr lang="en-US">
                <a:cs typeface="+mn-cs"/>
              </a:rPr>
              <a:t>Covering for minimum area. Areas are additive.</a:t>
            </a:r>
          </a:p>
          <a:p>
            <a:pPr>
              <a:buFontTx/>
              <a:buChar char="-"/>
              <a:defRPr/>
            </a:pPr>
            <a:r>
              <a:rPr lang="en-US">
                <a:cs typeface="+mn-cs"/>
              </a:rPr>
              <a:t>Covering for minimum delay, with fixed delay. The data-ready time at a node is the sum of the cell propagation delay and the maximum data ready time of its inputs.</a:t>
            </a:r>
          </a:p>
          <a:p>
            <a:pPr>
              <a:buFontTx/>
              <a:buChar char="-"/>
              <a:defRPr/>
            </a:pPr>
            <a:r>
              <a:rPr lang="en-US">
                <a:cs typeface="+mn-cs"/>
              </a:rPr>
              <a:t>Covering for minimum delay, with fanout-dependent delay. This problem requires some look ahead and it is described later.</a:t>
            </a:r>
          </a:p>
          <a:p>
            <a:pPr>
              <a:buFontTx/>
              <a:buChar char="-"/>
              <a:defRPr/>
            </a:pPr>
            <a:endParaRPr lang="en-US">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F22A7AB0-33AA-8749-9A4D-22CC620116CC}" type="slidenum">
              <a:rPr lang="en-US"/>
              <a:pPr>
                <a:defRPr/>
              </a:pPr>
              <a:t>23</a:t>
            </a:fld>
            <a:endParaRPr lang="en-US"/>
          </a:p>
        </p:txBody>
      </p:sp>
      <p:sp>
        <p:nvSpPr>
          <p:cNvPr id="1576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76963" name="Rectangle 3"/>
          <p:cNvSpPr>
            <a:spLocks noGrp="1" noChangeArrowheads="1"/>
          </p:cNvSpPr>
          <p:nvPr>
            <p:ph type="body" idx="1"/>
          </p:nvPr>
        </p:nvSpPr>
        <p:spPr/>
        <p:txBody>
          <a:bodyPr/>
          <a:lstStyle/>
          <a:p>
            <a:pPr>
              <a:defRPr/>
            </a:pPr>
            <a:r>
              <a:rPr lang="en-US">
                <a:cs typeface="+mn-cs"/>
              </a:rPr>
              <a:t>This is a simple library to be used in the next examples.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EFBA2045-1477-CA48-A993-2D9A618971E0}" type="slidenum">
              <a:rPr lang="en-US"/>
              <a:pPr>
                <a:defRPr/>
              </a:pPr>
              <a:t>24</a:t>
            </a:fld>
            <a:endParaRPr lang="en-US"/>
          </a:p>
        </p:txBody>
      </p:sp>
      <p:sp>
        <p:nvSpPr>
          <p:cNvPr id="15779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77987" name="Rectangle 3"/>
          <p:cNvSpPr>
            <a:spLocks noGrp="1" noChangeArrowheads="1"/>
          </p:cNvSpPr>
          <p:nvPr>
            <p:ph type="body" idx="1"/>
          </p:nvPr>
        </p:nvSpPr>
        <p:spPr/>
        <p:txBody>
          <a:bodyPr/>
          <a:lstStyle/>
          <a:p>
            <a:pPr>
              <a:defRPr/>
            </a:pPr>
            <a:r>
              <a:rPr lang="en-US">
                <a:cs typeface="+mn-cs"/>
              </a:rPr>
              <a:t>This is an example of the covering algorithm for minimum area, and it is detailed in the textbook.</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F0025187-B05D-EC41-8FBB-2D49176CDD30}" type="slidenum">
              <a:rPr lang="en-US"/>
              <a:pPr>
                <a:defRPr/>
              </a:pPr>
              <a:t>25</a:t>
            </a:fld>
            <a:endParaRPr lang="en-US"/>
          </a:p>
        </p:txBody>
      </p:sp>
      <p:sp>
        <p:nvSpPr>
          <p:cNvPr id="15790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79011" name="Rectangle 3"/>
          <p:cNvSpPr>
            <a:spLocks noGrp="1" noChangeArrowheads="1"/>
          </p:cNvSpPr>
          <p:nvPr>
            <p:ph type="body" idx="1"/>
          </p:nvPr>
        </p:nvSpPr>
        <p:spPr/>
        <p:txBody>
          <a:bodyPr/>
          <a:lstStyle/>
          <a:p>
            <a:pPr>
              <a:defRPr/>
            </a:pPr>
            <a:r>
              <a:rPr lang="en-US">
                <a:cs typeface="+mn-cs"/>
              </a:rPr>
              <a:t>This is an example of the covering algorithm for minimum delay, and it is detailed in the textbook.</a:t>
            </a:r>
          </a:p>
          <a:p>
            <a:pPr>
              <a:defRPr/>
            </a:pPr>
            <a:endParaRPr lang="en-US">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E3FF064E-5303-224D-A5A3-2C372551F89C}" type="slidenum">
              <a:rPr lang="en-US"/>
              <a:pPr>
                <a:defRPr/>
              </a:pPr>
              <a:t>26</a:t>
            </a:fld>
            <a:endParaRPr lang="en-US"/>
          </a:p>
        </p:txBody>
      </p:sp>
      <p:sp>
        <p:nvSpPr>
          <p:cNvPr id="15800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80035" name="Rectangle 3"/>
          <p:cNvSpPr>
            <a:spLocks noGrp="1" noChangeArrowheads="1"/>
          </p:cNvSpPr>
          <p:nvPr>
            <p:ph type="body" idx="1"/>
          </p:nvPr>
        </p:nvSpPr>
        <p:spPr/>
        <p:txBody>
          <a:bodyPr/>
          <a:lstStyle/>
          <a:p>
            <a:pPr>
              <a:defRPr/>
            </a:pPr>
            <a:r>
              <a:rPr lang="en-US">
                <a:cs typeface="+mn-cs"/>
              </a:rPr>
              <a:t>The problem of selecting a cell in a bottom-up traversal of the subject graph is not straightforward, because the input capacitance load of the following stages are unknown when matching. </a:t>
            </a:r>
          </a:p>
          <a:p>
            <a:pPr>
              <a:defRPr/>
            </a:pPr>
            <a:r>
              <a:rPr lang="en-US">
                <a:cs typeface="+mn-cs"/>
              </a:rPr>
              <a:t>Indeed the following stages correspond to vertices closer to the root and therefore yet to be bound.</a:t>
            </a:r>
          </a:p>
          <a:p>
            <a:pPr>
              <a:defRPr/>
            </a:pPr>
            <a:r>
              <a:rPr lang="en-US">
                <a:cs typeface="+mn-cs"/>
              </a:rPr>
              <a:t>In most libraries the values of input capacitances are a finite and small set.</a:t>
            </a:r>
          </a:p>
          <a:p>
            <a:pPr>
              <a:defRPr/>
            </a:pPr>
            <a:r>
              <a:rPr lang="en-US">
                <a:cs typeface="+mn-cs"/>
              </a:rPr>
              <a:t>Therefore we can use a load binning technique, which consists of labeling each vertex with all possible total load values or by an approximation.</a:t>
            </a:r>
          </a:p>
          <a:p>
            <a:pPr>
              <a:defRPr/>
            </a:pPr>
            <a:r>
              <a:rPr lang="en-US">
                <a:cs typeface="+mn-cs"/>
              </a:rPr>
              <a:t>This can be done as a pre-processing step.</a:t>
            </a:r>
          </a:p>
          <a:p>
            <a:pPr>
              <a:defRPr/>
            </a:pPr>
            <a:r>
              <a:rPr lang="en-US">
                <a:cs typeface="+mn-cs"/>
              </a:rPr>
              <a:t>The tree covering algorithm is extended by computing an array of solutions for each vertex, corresponding to the loads under consideration. </a:t>
            </a:r>
          </a:p>
          <a:p>
            <a:pPr>
              <a:defRPr/>
            </a:pPr>
            <a:r>
              <a:rPr lang="en-US">
                <a:cs typeface="+mn-cs"/>
              </a:rPr>
              <a:t>For each match, the arrival time is computed for each load value.</a:t>
            </a:r>
          </a:p>
          <a:p>
            <a:pPr>
              <a:defRPr/>
            </a:pPr>
            <a:r>
              <a:rPr lang="en-US">
                <a:cs typeface="+mn-cs"/>
              </a:rPr>
              <a:t>For each input to the matching cell, the best match for driving the cell (for any load) is selected and the corresponding data-ready time is used.</a:t>
            </a:r>
          </a:p>
          <a:p>
            <a:pPr>
              <a:defRPr/>
            </a:pPr>
            <a:r>
              <a:rPr lang="en-US">
                <a:cs typeface="+mn-cs"/>
              </a:rPr>
              <a:t>If all possible load values are considered, then the algorithm guarantees an optimum solution for the delay model within the tree modeling assumption.</a:t>
            </a:r>
          </a:p>
          <a:p>
            <a:pPr>
              <a:defRPr/>
            </a:pPr>
            <a:r>
              <a:rPr lang="en-US">
                <a:cs typeface="+mn-cs"/>
              </a:rPr>
              <a:t>Otherwise, it represents a heuristic method approximating the exact solution.</a:t>
            </a:r>
          </a:p>
          <a:p>
            <a:pPr>
              <a:defRPr/>
            </a:pPr>
            <a:r>
              <a:rPr lang="en-US">
                <a:cs typeface="+mn-cs"/>
              </a:rPr>
              <a:t>The computational complexity of the tree-covering approach is linear in the size of the subject tree and in the number of load values being considered.</a:t>
            </a:r>
          </a:p>
          <a:p>
            <a:pPr>
              <a:defRPr/>
            </a:pPr>
            <a:endParaRPr lang="en-US">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FC6D61F7-8CE4-7346-AE0C-F3C72FB84E3C}" type="slidenum">
              <a:rPr lang="en-US"/>
              <a:pPr>
                <a:defRPr/>
              </a:pPr>
              <a:t>27</a:t>
            </a:fld>
            <a:endParaRPr lang="en-US"/>
          </a:p>
        </p:txBody>
      </p:sp>
      <p:sp>
        <p:nvSpPr>
          <p:cNvPr id="15810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81059" name="Rectangle 3"/>
          <p:cNvSpPr>
            <a:spLocks noGrp="1" noChangeArrowheads="1"/>
          </p:cNvSpPr>
          <p:nvPr>
            <p:ph type="body" idx="1"/>
          </p:nvPr>
        </p:nvSpPr>
        <p:spPr/>
        <p:txBody>
          <a:bodyPr/>
          <a:lstStyle/>
          <a:p>
            <a:pPr>
              <a:defRPr/>
            </a:pPr>
            <a:r>
              <a:rPr lang="en-US">
                <a:cs typeface="+mn-cs"/>
              </a:rPr>
              <a:t>When all loads are constant, the propagation delays are fanout independent.</a:t>
            </a:r>
          </a:p>
          <a:p>
            <a:pPr>
              <a:defRPr/>
            </a:pPr>
            <a:r>
              <a:rPr lang="en-US">
                <a:cs typeface="+mn-cs"/>
              </a:rPr>
              <a:t>Thus there is no need for a specialized algorithm.</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2516CB55-9153-404D-A6F0-2613BDA8775A}" type="slidenum">
              <a:rPr lang="en-US"/>
              <a:pPr>
                <a:defRPr/>
              </a:pPr>
              <a:t>28</a:t>
            </a:fld>
            <a:endParaRPr lang="en-US"/>
          </a:p>
        </p:txBody>
      </p:sp>
      <p:sp>
        <p:nvSpPr>
          <p:cNvPr id="15820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82083" name="Rectangle 3"/>
          <p:cNvSpPr>
            <a:spLocks noGrp="1" noChangeArrowheads="1"/>
          </p:cNvSpPr>
          <p:nvPr>
            <p:ph type="body" idx="1"/>
          </p:nvPr>
        </p:nvSpPr>
        <p:spPr/>
        <p:txBody>
          <a:bodyPr/>
          <a:lstStyle/>
          <a:p>
            <a:pPr>
              <a:defRPr/>
            </a:pPr>
            <a:r>
              <a:rPr lang="en-US">
                <a:cs typeface="+mn-cs"/>
              </a:rPr>
              <a:t>We assume here that the tree has to drive a load = 5.</a:t>
            </a:r>
          </a:p>
          <a:p>
            <a:pPr>
              <a:defRPr/>
            </a:pPr>
            <a:r>
              <a:rPr lang="en-US">
                <a:cs typeface="+mn-cs"/>
              </a:rPr>
              <a:t>Also, we assume that we have a wider inverter, with load=2, and with faster response (SINV).</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B39E71B8-56EA-0043-A743-71EC710696EB}" type="slidenum">
              <a:rPr lang="en-US"/>
              <a:pPr>
                <a:defRPr/>
              </a:pPr>
              <a:t>29</a:t>
            </a:fld>
            <a:endParaRPr lang="en-US"/>
          </a:p>
        </p:txBody>
      </p:sp>
      <p:sp>
        <p:nvSpPr>
          <p:cNvPr id="15831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83107" name="Rectangle 3"/>
          <p:cNvSpPr>
            <a:spLocks noGrp="1" noChangeArrowheads="1"/>
          </p:cNvSpPr>
          <p:nvPr>
            <p:ph type="body" idx="1"/>
          </p:nvPr>
        </p:nvSpPr>
        <p:spPr/>
        <p:txBody>
          <a:bodyPr/>
          <a:lstStyle/>
          <a:p>
            <a:pPr>
              <a:defRPr/>
            </a:pPr>
            <a:r>
              <a:rPr lang="en-US">
                <a:cs typeface="+mn-cs"/>
              </a:rPr>
              <a:t>This example is fully detailed in the textbook.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842695E3-D7BA-2F4C-9832-3B916A0FC076}" type="slidenum">
              <a:rPr lang="en-US"/>
              <a:pPr>
                <a:defRPr/>
              </a:pPr>
              <a:t>3</a:t>
            </a:fld>
            <a:endParaRPr lang="en-US"/>
          </a:p>
        </p:txBody>
      </p:sp>
      <p:sp>
        <p:nvSpPr>
          <p:cNvPr id="15544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54435" name="Rectangle 3"/>
          <p:cNvSpPr>
            <a:spLocks noGrp="1" noChangeArrowheads="1"/>
          </p:cNvSpPr>
          <p:nvPr>
            <p:ph type="body" idx="1"/>
          </p:nvPr>
        </p:nvSpPr>
        <p:spPr/>
        <p:txBody>
          <a:bodyPr/>
          <a:lstStyle/>
          <a:p>
            <a:pPr>
              <a:defRPr/>
            </a:pPr>
            <a:r>
              <a:rPr lang="en-US">
                <a:cs typeface="+mn-cs"/>
              </a:rPr>
              <a:t>Cell-library binding is the task of transforming an unbound logic network into a bound network, i.e. into  an interconnection of components that are instances of elements of a given library. </a:t>
            </a:r>
          </a:p>
          <a:p>
            <a:pPr>
              <a:defRPr/>
            </a:pPr>
            <a:r>
              <a:rPr lang="en-US">
                <a:cs typeface="+mn-cs"/>
              </a:rPr>
              <a:t>This step is very important for standard-cell and array-based semicustom circuit design, because it provides a complete structural representation of the logic circuit which serves as an interface to physical design tools. </a:t>
            </a:r>
          </a:p>
          <a:p>
            <a:pPr>
              <a:defRPr/>
            </a:pPr>
            <a:r>
              <a:rPr lang="en-US">
                <a:cs typeface="+mn-cs"/>
              </a:rPr>
              <a:t>Library binding allows us to retarget logic designs to different technologies and implementation styles. Hence it is of crucial importance for updating and customizing circuit designs.</a:t>
            </a:r>
          </a:p>
          <a:p>
            <a:pPr>
              <a:defRPr/>
            </a:pPr>
            <a:r>
              <a:rPr lang="en-US">
                <a:cs typeface="+mn-cs"/>
              </a:rPr>
              <a:t>Library binding is often called </a:t>
            </a:r>
            <a:r>
              <a:rPr lang="en-US" i="1">
                <a:cs typeface="+mn-cs"/>
              </a:rPr>
              <a:t>technology mapping</a:t>
            </a:r>
            <a:r>
              <a:rPr lang="en-US">
                <a:cs typeface="+mn-cs"/>
              </a:rPr>
              <a:t>. </a:t>
            </a:r>
          </a:p>
          <a:p>
            <a:pPr>
              <a:defRPr/>
            </a:pPr>
            <a:r>
              <a:rPr lang="en-US">
                <a:cs typeface="+mn-cs"/>
              </a:rPr>
              <a:t>The origin of this term is due to the early applications of semicustom circuits, which re-implemented circuits, originally  designed in TTL SSI bipolar technologies, in LSI CMOS technologies. </a:t>
            </a:r>
          </a:p>
          <a:p>
            <a:pPr>
              <a:defRPr/>
            </a:pPr>
            <a:endParaRPr lang="en-US">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248A33DF-E443-7F41-85B2-74F3F1A6225D}" type="slidenum">
              <a:rPr lang="en-US"/>
              <a:pPr>
                <a:defRPr/>
              </a:pPr>
              <a:t>30</a:t>
            </a:fld>
            <a:endParaRPr lang="en-US"/>
          </a:p>
        </p:txBody>
      </p:sp>
      <p:sp>
        <p:nvSpPr>
          <p:cNvPr id="15872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87203" name="Rectangle 3"/>
          <p:cNvSpPr>
            <a:spLocks noGrp="1" noChangeArrowheads="1"/>
          </p:cNvSpPr>
          <p:nvPr>
            <p:ph type="body" idx="1"/>
          </p:nvPr>
        </p:nvSpPr>
        <p:spPr/>
        <p:txBody>
          <a:bodyPr/>
          <a:lstStyle/>
          <a:p>
            <a:pPr>
              <a:defRPr/>
            </a:pPr>
            <a:r>
              <a:rPr lang="en-US">
                <a:cs typeface="+mn-cs"/>
              </a:rPr>
              <a:t>The goal of considering the polarity assignment problem together within library binding is to find the best cover, regardless of the polarity of the signals.</a:t>
            </a:r>
          </a:p>
          <a:p>
            <a:pPr>
              <a:defRPr/>
            </a:pPr>
            <a:r>
              <a:rPr lang="en-US">
                <a:cs typeface="+mn-cs"/>
              </a:rPr>
              <a:t>Hence a cover of lower cost can be found as compared to approaches that disregard the flexibility in choosing the signal polarities. </a:t>
            </a:r>
          </a:p>
          <a:p>
            <a:pPr>
              <a:defRPr/>
            </a:pPr>
            <a:r>
              <a:rPr lang="en-US">
                <a:cs typeface="+mn-cs"/>
              </a:rPr>
              <a:t>This is possible since all combinational inputs are usually generated by registers who have signals in both polarities and since outputs are connected to the registers themselves.</a:t>
            </a:r>
          </a:p>
          <a:p>
            <a:pPr>
              <a:defRPr/>
            </a:pPr>
            <a:endParaRPr lang="en-US">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4A1A97B3-52F7-344A-9C92-446AD8524853}" type="slidenum">
              <a:rPr lang="en-US"/>
              <a:pPr>
                <a:defRPr/>
              </a:pPr>
              <a:t>31</a:t>
            </a:fld>
            <a:endParaRPr lang="en-US"/>
          </a:p>
        </p:txBody>
      </p:sp>
      <p:sp>
        <p:nvSpPr>
          <p:cNvPr id="15882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88227" name="Rectangle 3"/>
          <p:cNvSpPr>
            <a:spLocks noGrp="1" noChangeArrowheads="1"/>
          </p:cNvSpPr>
          <p:nvPr>
            <p:ph type="body" idx="1"/>
          </p:nvPr>
        </p:nvSpPr>
        <p:spPr/>
        <p:txBody>
          <a:bodyPr/>
          <a:lstStyle/>
          <a:p>
            <a:pPr>
              <a:defRPr/>
            </a:pPr>
            <a:r>
              <a:rPr lang="en-US">
                <a:cs typeface="+mn-cs"/>
              </a:rPr>
              <a:t>Consider the network and the library cells after decomposition into base functions. All connections between base gates are replaced by inverter-pairs, which do not affect the network and cell behavior. (Connections to or from inverters do not need to be replaced.)</a:t>
            </a:r>
          </a:p>
          <a:p>
            <a:pPr>
              <a:defRPr/>
            </a:pPr>
            <a:r>
              <a:rPr lang="en-US">
                <a:cs typeface="+mn-cs"/>
              </a:rPr>
              <a:t>This transformation can be easily applied to both the subject graph and the pattern graphs, by replacing selected edges by edge pairs with an internal vertex labeled as an inverter.</a:t>
            </a:r>
          </a:p>
          <a:p>
            <a:pPr>
              <a:defRPr/>
            </a:pPr>
            <a:r>
              <a:rPr lang="en-US">
                <a:cs typeface="+mn-cs"/>
              </a:rPr>
              <a:t>The dynamic programming covering algorithm can now take advantage of the existence of both polarities for each signal in the subject graph, in the search for a minimum (area or delay) cost solution. </a:t>
            </a:r>
          </a:p>
          <a:p>
            <a:pPr>
              <a:defRPr/>
            </a:pPr>
            <a:r>
              <a:rPr lang="en-US">
                <a:cs typeface="+mn-cs"/>
              </a:rPr>
              <a:t>It is important that the newly introduced inverters are removed, when they do not contribute to lowering the overall cost. </a:t>
            </a:r>
          </a:p>
          <a:p>
            <a:pPr>
              <a:defRPr/>
            </a:pPr>
            <a:r>
              <a:rPr lang="en-US">
                <a:cs typeface="+mn-cs"/>
              </a:rPr>
              <a:t>For this reason, a fake element is added to the library.</a:t>
            </a:r>
          </a:p>
          <a:p>
            <a:pPr>
              <a:defRPr/>
            </a:pPr>
            <a:r>
              <a:rPr lang="en-US">
                <a:cs typeface="+mn-cs"/>
              </a:rPr>
              <a:t>It consists of an inverter-pair,  whose actual implementation is a direct connection, and whose cost is zero. </a:t>
            </a:r>
          </a:p>
          <a:p>
            <a:pPr>
              <a:defRPr/>
            </a:pPr>
            <a:r>
              <a:rPr lang="en-US">
                <a:cs typeface="+mn-cs"/>
              </a:rPr>
              <a:t>Because of the optimality of the covering algorithm, the cost of the bound network starting from an unbound network with  inverter-pairs has lower (or at most equal) cost than the cost of a bound network derived without using inverter-pairs.</a:t>
            </a:r>
          </a:p>
          <a:p>
            <a:pPr>
              <a:defRPr/>
            </a:pPr>
            <a:r>
              <a:rPr lang="en-US">
                <a:cs typeface="+mn-cs"/>
              </a:rPr>
              <a:t>Note again that the optimality is within a tree.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6B6A23C7-C33D-C044-BDA7-698A9278D325}" type="slidenum">
              <a:rPr lang="en-US"/>
              <a:pPr>
                <a:defRPr/>
              </a:pPr>
              <a:t>32</a:t>
            </a:fld>
            <a:endParaRPr lang="en-US"/>
          </a:p>
        </p:txBody>
      </p:sp>
      <p:sp>
        <p:nvSpPr>
          <p:cNvPr id="15892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89251" name="Rectangle 3"/>
          <p:cNvSpPr>
            <a:spLocks noGrp="1" noChangeArrowheads="1"/>
          </p:cNvSpPr>
          <p:nvPr>
            <p:ph type="body" idx="1"/>
          </p:nvPr>
        </p:nvSpPr>
        <p:spPr/>
        <p:txBody>
          <a:bodyPr/>
          <a:lstStyle/>
          <a:p>
            <a:pPr>
              <a:defRPr/>
            </a:pPr>
            <a:r>
              <a:rPr lang="en-US">
                <a:cs typeface="+mn-cs"/>
              </a:rPr>
              <a:t>This example is described in the textbook.</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A7B59EB0-92B5-A944-B225-D030DB221396}" type="slidenum">
              <a:rPr lang="en-US"/>
              <a:pPr>
                <a:defRPr/>
              </a:pPr>
              <a:t>33</a:t>
            </a:fld>
            <a:endParaRPr lang="en-US"/>
          </a:p>
        </p:txBody>
      </p:sp>
      <p:sp>
        <p:nvSpPr>
          <p:cNvPr id="15841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84131" name="Rectangle 3"/>
          <p:cNvSpPr>
            <a:spLocks noGrp="1" noChangeArrowheads="1"/>
          </p:cNvSpPr>
          <p:nvPr>
            <p:ph type="body" idx="1"/>
          </p:nvPr>
        </p:nvSpPr>
        <p:spPr/>
        <p:txBody>
          <a:bodyPr/>
          <a:lstStyle/>
          <a:p>
            <a:pPr>
              <a:defRPr/>
            </a:pPr>
            <a:r>
              <a:rPr lang="en-US">
                <a:cs typeface="+mn-cs"/>
              </a:rPr>
              <a:t>Even though covering can be solved exactly, decomposition and partitioning hurt the quality of the overall solution.</a:t>
            </a:r>
          </a:p>
          <a:p>
            <a:pPr>
              <a:defRPr/>
            </a:pPr>
            <a:r>
              <a:rPr lang="en-US">
                <a:cs typeface="+mn-cs"/>
              </a:rPr>
              <a:t>Big loads at cones</a:t>
            </a:r>
            <a:r>
              <a:rPr lang="ja-JP" altLang="en-US">
                <a:latin typeface="Arial"/>
                <a:cs typeface="+mn-cs"/>
              </a:rPr>
              <a:t>’</a:t>
            </a:r>
            <a:r>
              <a:rPr lang="en-US">
                <a:cs typeface="+mn-cs"/>
              </a:rPr>
              <a:t> vertices skew the solutions, and loss of optimality is usually at multiple-fanout points.</a:t>
            </a:r>
          </a:p>
          <a:p>
            <a:pPr>
              <a:defRPr/>
            </a:pPr>
            <a:r>
              <a:rPr lang="en-US">
                <a:cs typeface="+mn-cs"/>
              </a:rPr>
              <a:t>A decomposition strategy was proposed by Lehman et al, where all possible decompositions in a cone are accounted for.</a:t>
            </a:r>
          </a:p>
          <a:p>
            <a:pPr>
              <a:defRPr/>
            </a:pPr>
            <a:r>
              <a:rPr lang="en-US">
                <a:cs typeface="+mn-cs"/>
              </a:rPr>
              <a:t>Also, cloning techniques that duplicate the cell at the cone vertex have been widely used.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CF8F4FAE-7D29-FE4F-A712-09074049E962}" type="slidenum">
              <a:rPr lang="en-US"/>
              <a:pPr>
                <a:defRPr/>
              </a:pPr>
              <a:t>34</a:t>
            </a:fld>
            <a:endParaRPr lang="en-US"/>
          </a:p>
        </p:txBody>
      </p:sp>
      <p:sp>
        <p:nvSpPr>
          <p:cNvPr id="15851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85155" name="Rectangle 3"/>
          <p:cNvSpPr>
            <a:spLocks noGrp="1" noChangeArrowheads="1"/>
          </p:cNvSpPr>
          <p:nvPr>
            <p:ph type="body" idx="1"/>
          </p:nvPr>
        </p:nvSpPr>
        <p:spPr/>
        <p:txBody>
          <a:bodyPr/>
          <a:lstStyle/>
          <a:p>
            <a:pPr>
              <a:defRPr/>
            </a:pPr>
            <a:r>
              <a:rPr lang="en-US">
                <a:cs typeface="+mn-cs"/>
              </a:rPr>
              <a:t>Wavefront mapping is a technique based on the definition of a band (sub-network) that bisects the network.</a:t>
            </a:r>
          </a:p>
          <a:p>
            <a:pPr>
              <a:defRPr/>
            </a:pPr>
            <a:r>
              <a:rPr lang="en-US">
                <a:cs typeface="+mn-cs"/>
              </a:rPr>
              <a:t>Dynamic decomposition is done within the wavefront.</a:t>
            </a:r>
          </a:p>
          <a:p>
            <a:pPr>
              <a:defRPr/>
            </a:pPr>
            <a:r>
              <a:rPr lang="en-US">
                <a:cs typeface="+mn-cs"/>
              </a:rPr>
              <a:t>If the wavefront is very deep, there is no loss of optimality and covering is as usual.</a:t>
            </a:r>
          </a:p>
          <a:p>
            <a:pPr>
              <a:defRPr/>
            </a:pPr>
            <a:r>
              <a:rPr lang="en-US">
                <a:cs typeface="+mn-cs"/>
              </a:rPr>
              <a:t>For wavefront of smaller depths, there is often a good compromise between speed of execution and optimality.</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B482BA14-CB11-6E49-8486-F80D4A3BB1AA}" type="slidenum">
              <a:rPr lang="en-US"/>
              <a:pPr>
                <a:defRPr/>
              </a:pPr>
              <a:t>35</a:t>
            </a:fld>
            <a:endParaRPr lang="en-US"/>
          </a:p>
        </p:txBody>
      </p:sp>
      <p:sp>
        <p:nvSpPr>
          <p:cNvPr id="15861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86179" name="Rectangle 3"/>
          <p:cNvSpPr>
            <a:spLocks noGrp="1" noChangeArrowheads="1"/>
          </p:cNvSpPr>
          <p:nvPr>
            <p:ph type="body" idx="1"/>
          </p:nvPr>
        </p:nvSpPr>
        <p:spPr/>
        <p:txBody>
          <a:bodyPr/>
          <a:lstStyle/>
          <a:p>
            <a:pPr>
              <a:defRPr/>
            </a:pPr>
            <a:r>
              <a:rPr lang="en-US">
                <a:cs typeface="+mn-cs"/>
              </a:rPr>
              <a:t>Buffering techniques are very important for speed. </a:t>
            </a:r>
          </a:p>
          <a:p>
            <a:pPr>
              <a:defRPr/>
            </a:pPr>
            <a:r>
              <a:rPr lang="en-US">
                <a:cs typeface="+mn-cs"/>
              </a:rPr>
              <a:t>Trees of buffers are used to generate the required current drive at the cone vertices.</a:t>
            </a:r>
          </a:p>
          <a:p>
            <a:pPr>
              <a:defRPr/>
            </a:pPr>
            <a:r>
              <a:rPr lang="en-US">
                <a:cs typeface="+mn-cs"/>
              </a:rPr>
              <a:t>Buffer trees are sized, using the theory of logical effort.</a:t>
            </a:r>
          </a:p>
          <a:p>
            <a:pPr>
              <a:defRPr/>
            </a:pPr>
            <a:r>
              <a:rPr lang="en-US">
                <a:cs typeface="+mn-cs"/>
              </a:rPr>
              <a:t>There are some related optimization problems, like determining the minimal buffer tree delay of the simplest tree that satisfies all timing requirements.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F02514A8-DF3A-4643-A56A-B5022E2047B1}" type="slidenum">
              <a:rPr lang="en-US"/>
              <a:pPr>
                <a:defRPr/>
              </a:pPr>
              <a:t>36</a:t>
            </a:fld>
            <a:endParaRPr lang="en-US"/>
          </a:p>
        </p:txBody>
      </p:sp>
      <p:sp>
        <p:nvSpPr>
          <p:cNvPr id="16117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11779" name="Rectangle 3"/>
          <p:cNvSpPr>
            <a:spLocks noGrp="1" noChangeArrowheads="1"/>
          </p:cNvSpPr>
          <p:nvPr>
            <p:ph type="body" idx="1"/>
          </p:nvPr>
        </p:nvSpPr>
        <p:spPr/>
        <p:txBody>
          <a:bodyPr/>
          <a:lstStyle/>
          <a:p>
            <a:pPr>
              <a:defRPr/>
            </a:pPr>
            <a:endParaRPr lang="fr-FR">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C76BC416-7A59-8843-AB9A-42B09B1B9147}" type="slidenum">
              <a:rPr lang="en-US"/>
              <a:pPr>
                <a:defRPr/>
              </a:pPr>
              <a:t>37</a:t>
            </a:fld>
            <a:endParaRPr lang="en-US"/>
          </a:p>
        </p:txBody>
      </p:sp>
      <p:sp>
        <p:nvSpPr>
          <p:cNvPr id="15902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90275" name="Rectangle 3"/>
          <p:cNvSpPr>
            <a:spLocks noGrp="1" noChangeArrowheads="1"/>
          </p:cNvSpPr>
          <p:nvPr>
            <p:ph type="body" idx="1"/>
          </p:nvPr>
        </p:nvSpPr>
        <p:spPr/>
        <p:txBody>
          <a:bodyPr/>
          <a:lstStyle/>
          <a:p>
            <a:pPr>
              <a:defRPr/>
            </a:pPr>
            <a:r>
              <a:rPr lang="en-US">
                <a:cs typeface="+mn-cs"/>
              </a:rPr>
              <a:t>Boolean matching can overcome the pitfalls of structural matching.</a:t>
            </a:r>
          </a:p>
          <a:p>
            <a:pPr>
              <a:defRPr/>
            </a:pPr>
            <a:r>
              <a:rPr lang="en-US">
                <a:cs typeface="+mn-cs"/>
              </a:rPr>
              <a:t>Boolean matching requires an equivalence check between two functions, one representing a portion of the network and called  </a:t>
            </a:r>
            <a:r>
              <a:rPr lang="en-US" i="1">
                <a:cs typeface="+mn-cs"/>
              </a:rPr>
              <a:t>cluster function</a:t>
            </a:r>
          </a:p>
          <a:p>
            <a:pPr>
              <a:defRPr/>
            </a:pPr>
            <a:r>
              <a:rPr lang="en-US">
                <a:cs typeface="+mn-cs"/>
              </a:rPr>
              <a:t>and the other representing a cell and named </a:t>
            </a:r>
            <a:r>
              <a:rPr lang="en-US" i="1">
                <a:cs typeface="+mn-cs"/>
              </a:rPr>
              <a:t>pattern function</a:t>
            </a:r>
            <a:r>
              <a:rPr lang="en-US">
                <a:cs typeface="+mn-cs"/>
              </a:rPr>
              <a:t>.</a:t>
            </a:r>
          </a:p>
          <a:p>
            <a:pPr>
              <a:defRPr/>
            </a:pPr>
            <a:r>
              <a:rPr lang="en-US">
                <a:cs typeface="+mn-cs"/>
              </a:rPr>
              <a:t>Boolean covering consist of identifying subnetworks, whose corresponding cluster functions have matches in the library, and in selecting an adequate set of matches that optimize the area and/or delay of the bound network.</a:t>
            </a:r>
          </a:p>
          <a:p>
            <a:pPr>
              <a:defRPr/>
            </a:pPr>
            <a:r>
              <a:rPr lang="en-US">
                <a:cs typeface="+mn-cs"/>
              </a:rPr>
              <a:t>Boolean covering is done bottom-up, as in the case of structural covering.</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757AF6E8-375A-2248-AA0E-F2C88A6B507C}" type="slidenum">
              <a:rPr lang="en-US"/>
              <a:pPr>
                <a:defRPr/>
              </a:pPr>
              <a:t>38</a:t>
            </a:fld>
            <a:endParaRPr lang="en-US"/>
          </a:p>
        </p:txBody>
      </p:sp>
      <p:sp>
        <p:nvSpPr>
          <p:cNvPr id="15912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91299" name="Rectangle 3"/>
          <p:cNvSpPr>
            <a:spLocks noGrp="1" noChangeArrowheads="1"/>
          </p:cNvSpPr>
          <p:nvPr>
            <p:ph type="body" idx="1"/>
          </p:nvPr>
        </p:nvSpPr>
        <p:spPr/>
        <p:txBody>
          <a:bodyPr/>
          <a:lstStyle/>
          <a:p>
            <a:pPr>
              <a:defRPr/>
            </a:pPr>
            <a:r>
              <a:rPr lang="en-US">
                <a:cs typeface="+mn-cs"/>
              </a:rPr>
              <a:t>Given a cluster and a pattern function, P-equivalence means looking for an input permutation that yields to identical functions.</a:t>
            </a:r>
          </a:p>
          <a:p>
            <a:pPr>
              <a:defRPr/>
            </a:pPr>
            <a:r>
              <a:rPr lang="en-US">
                <a:cs typeface="+mn-cs"/>
              </a:rPr>
              <a:t>P-equivalence can be done as a tautology check (with BDDs) over all input permutations, or by pre-constructing a multi-rooted BDD (for each pattern) representing already the permutations.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C2AD81B8-D16B-164A-B964-1E1FC83C1970}" type="slidenum">
              <a:rPr lang="en-US"/>
              <a:pPr>
                <a:defRPr/>
              </a:pPr>
              <a:t>39</a:t>
            </a:fld>
            <a:endParaRPr lang="en-US"/>
          </a:p>
        </p:txBody>
      </p:sp>
      <p:sp>
        <p:nvSpPr>
          <p:cNvPr id="15923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92323" name="Rectangle 3"/>
          <p:cNvSpPr>
            <a:spLocks noGrp="1" noChangeArrowheads="1"/>
          </p:cNvSpPr>
          <p:nvPr>
            <p:ph type="body" idx="1"/>
          </p:nvPr>
        </p:nvSpPr>
        <p:spPr/>
        <p:txBody>
          <a:bodyPr/>
          <a:lstStyle/>
          <a:p>
            <a:pPr>
              <a:defRPr/>
            </a:pPr>
            <a:r>
              <a:rPr lang="en-US">
                <a:cs typeface="+mn-cs"/>
              </a:rPr>
              <a:t>Polarity assignment can be done in conjunction with Boolean matching.</a:t>
            </a:r>
          </a:p>
          <a:p>
            <a:pPr>
              <a:defRPr/>
            </a:pPr>
            <a:r>
              <a:rPr lang="en-US">
                <a:cs typeface="+mn-cs"/>
              </a:rPr>
              <a:t>Two functions are NPN equivalent, if they are equivalent modulo some input Negation (i.e., complementation) ), Permutation and output Negation.</a:t>
            </a:r>
          </a:p>
          <a:p>
            <a:pPr>
              <a:defRPr/>
            </a:pPr>
            <a:r>
              <a:rPr lang="en-US">
                <a:cs typeface="+mn-cs"/>
              </a:rPr>
              <a:t>N- equivalence and PN-equivalence are weaker forms of NPN-equivalence.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2A88550A-DC59-FC41-AA40-BAAD051B70B9}" type="slidenum">
              <a:rPr lang="en-US"/>
              <a:pPr>
                <a:defRPr/>
              </a:pPr>
              <a:t>4</a:t>
            </a:fld>
            <a:endParaRPr lang="en-US"/>
          </a:p>
        </p:txBody>
      </p:sp>
      <p:sp>
        <p:nvSpPr>
          <p:cNvPr id="15554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55459" name="Rectangle 3"/>
          <p:cNvSpPr>
            <a:spLocks noGrp="1" noChangeArrowheads="1"/>
          </p:cNvSpPr>
          <p:nvPr>
            <p:ph type="body" idx="1"/>
          </p:nvPr>
        </p:nvSpPr>
        <p:spPr/>
        <p:txBody>
          <a:bodyPr/>
          <a:lstStyle/>
          <a:p>
            <a:pPr>
              <a:defRPr/>
            </a:pPr>
            <a:r>
              <a:rPr lang="en-US">
                <a:cs typeface="+mn-cs"/>
              </a:rPr>
              <a:t>Practical approaches to library binding can be classified into two major groups:  heuristic algorithms and rule-based approaches.</a:t>
            </a:r>
          </a:p>
          <a:p>
            <a:pPr>
              <a:defRPr/>
            </a:pPr>
            <a:r>
              <a:rPr lang="en-US">
                <a:cs typeface="+mn-cs"/>
              </a:rPr>
              <a:t>Whereas most binding algorithms are limited to single-output combinational cells, rule-based approaches can handle arbitrarily complex libraries, including multiple-output, sequential and interface elements (e.g. Schmitt triggers and three-state drivers).</a:t>
            </a:r>
          </a:p>
          <a:p>
            <a:pPr>
              <a:defRPr/>
            </a:pPr>
            <a:r>
              <a:rPr lang="en-US">
                <a:cs typeface="+mn-cs"/>
              </a:rPr>
              <a:t>The drawbacks of the latter methods is the creation and maintenance of the set of rules as well as the speed of execution.</a:t>
            </a:r>
          </a:p>
          <a:p>
            <a:pPr>
              <a:defRPr/>
            </a:pPr>
            <a:r>
              <a:rPr lang="en-US">
                <a:cs typeface="+mn-cs"/>
              </a:rPr>
              <a:t>Most commercial tools use a combination of algorithms and rules in library binding, to leverage the advantages of both.</a:t>
            </a:r>
          </a:p>
          <a:p>
            <a:pPr>
              <a:defRPr/>
            </a:pPr>
            <a:endParaRPr lang="en-US">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F593E7FC-BB97-7242-B15F-4000EC98075B}" type="slidenum">
              <a:rPr lang="en-US"/>
              <a:pPr>
                <a:defRPr/>
              </a:pPr>
              <a:t>40</a:t>
            </a:fld>
            <a:endParaRPr lang="en-US"/>
          </a:p>
        </p:txBody>
      </p:sp>
      <p:sp>
        <p:nvSpPr>
          <p:cNvPr id="15933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93347" name="Rectangle 3"/>
          <p:cNvSpPr>
            <a:spLocks noGrp="1" noChangeArrowheads="1"/>
          </p:cNvSpPr>
          <p:nvPr>
            <p:ph type="body" idx="1"/>
          </p:nvPr>
        </p:nvSpPr>
        <p:spPr/>
        <p:txBody>
          <a:bodyPr/>
          <a:lstStyle/>
          <a:p>
            <a:pPr>
              <a:defRPr/>
            </a:pPr>
            <a:r>
              <a:rPr lang="en-US">
                <a:cs typeface="+mn-cs"/>
              </a:rPr>
              <a:t>Boolean matching requires solving a </a:t>
            </a:r>
            <a:r>
              <a:rPr lang="en-US" i="1">
                <a:cs typeface="+mn-cs"/>
              </a:rPr>
              <a:t>pin assignment</a:t>
            </a:r>
            <a:r>
              <a:rPr lang="en-US">
                <a:cs typeface="+mn-cs"/>
              </a:rPr>
              <a:t> problem, i.e., matching the inputs of the cell to the inputs of the cluster (possibly with some complementation).</a:t>
            </a:r>
          </a:p>
          <a:p>
            <a:pPr>
              <a:defRPr/>
            </a:pPr>
            <a:r>
              <a:rPr lang="en-US">
                <a:cs typeface="+mn-cs"/>
              </a:rPr>
              <a:t>The pin assignment can be represented formally by a characteristic equation.</a:t>
            </a:r>
          </a:p>
          <a:p>
            <a:pPr>
              <a:defRPr/>
            </a:pPr>
            <a:r>
              <a:rPr lang="en-US">
                <a:cs typeface="+mn-cs"/>
              </a:rPr>
              <a:t>Given the characteristic equation, the cell</a:t>
            </a:r>
            <a:r>
              <a:rPr lang="ja-JP" altLang="en-US">
                <a:latin typeface="Arial"/>
                <a:cs typeface="+mn-cs"/>
              </a:rPr>
              <a:t>’</a:t>
            </a:r>
            <a:r>
              <a:rPr lang="en-US">
                <a:cs typeface="+mn-cs"/>
              </a:rPr>
              <a:t>s variables can be substituted into the cluster variables by ANDing the pattern function and the characteristic equation and smoothing out the library variables.</a:t>
            </a:r>
          </a:p>
          <a:p>
            <a:pPr>
              <a:defRPr/>
            </a:pPr>
            <a:r>
              <a:rPr lang="en-US">
                <a:cs typeface="+mn-cs"/>
              </a:rPr>
              <a:t>This step, easily done with BDDs, allows us to compare cluster and pattern functions defined over the same support.</a:t>
            </a:r>
          </a:p>
          <a:p>
            <a:pPr>
              <a:defRPr/>
            </a:pPr>
            <a:r>
              <a:rPr lang="en-US">
                <a:cs typeface="+mn-cs"/>
              </a:rPr>
              <a:t>If the function match for any input, then there is a match.</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5172150E-5A04-5A48-A36A-675E7940C757}" type="slidenum">
              <a:rPr lang="en-US"/>
              <a:pPr>
                <a:defRPr/>
              </a:pPr>
              <a:t>41</a:t>
            </a:fld>
            <a:endParaRPr lang="en-US"/>
          </a:p>
        </p:txBody>
      </p:sp>
      <p:sp>
        <p:nvSpPr>
          <p:cNvPr id="15943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94371" name="Rectangle 3"/>
          <p:cNvSpPr>
            <a:spLocks noGrp="1" noChangeArrowheads="1"/>
          </p:cNvSpPr>
          <p:nvPr>
            <p:ph type="body" idx="1"/>
          </p:nvPr>
        </p:nvSpPr>
        <p:spPr/>
        <p:txBody>
          <a:bodyPr/>
          <a:lstStyle/>
          <a:p>
            <a:pPr>
              <a:defRPr/>
            </a:pPr>
            <a:r>
              <a:rPr lang="en-US">
                <a:cs typeface="+mn-cs"/>
              </a:rPr>
              <a:t>This example shows a pin assignment and the corresponding characteristic equation.</a:t>
            </a:r>
          </a:p>
          <a:p>
            <a:pPr>
              <a:defRPr/>
            </a:pPr>
            <a:r>
              <a:rPr lang="en-US">
                <a:cs typeface="+mn-cs"/>
              </a:rPr>
              <a:t>It also shows how the formula achieves the transformation of variables.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90B9B059-7C24-C543-9268-3EBC08D52C8F}" type="slidenum">
              <a:rPr lang="en-US"/>
              <a:pPr>
                <a:defRPr/>
              </a:pPr>
              <a:t>42</a:t>
            </a:fld>
            <a:endParaRPr lang="en-US"/>
          </a:p>
        </p:txBody>
      </p:sp>
      <p:sp>
        <p:nvSpPr>
          <p:cNvPr id="15953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95395" name="Rectangle 3"/>
          <p:cNvSpPr>
            <a:spLocks noGrp="1" noChangeArrowheads="1"/>
          </p:cNvSpPr>
          <p:nvPr>
            <p:ph type="body" idx="1"/>
          </p:nvPr>
        </p:nvSpPr>
        <p:spPr/>
        <p:txBody>
          <a:bodyPr/>
          <a:lstStyle/>
          <a:p>
            <a:pPr>
              <a:defRPr/>
            </a:pPr>
            <a:r>
              <a:rPr lang="en-US">
                <a:cs typeface="+mn-cs"/>
              </a:rPr>
              <a:t>Boolean matching can be made practical by using filters that drastically reduce the number of variable permutations to be considered.</a:t>
            </a:r>
          </a:p>
          <a:p>
            <a:pPr>
              <a:defRPr/>
            </a:pPr>
            <a:r>
              <a:rPr lang="en-US">
                <a:cs typeface="+mn-cs"/>
              </a:rPr>
              <a:t>Similarly, filters can prune the set of pattern functions that need to be tested against a cluster function.</a:t>
            </a:r>
          </a:p>
          <a:p>
            <a:pPr>
              <a:defRPr/>
            </a:pPr>
            <a:r>
              <a:rPr lang="en-US">
                <a:cs typeface="+mn-cs"/>
              </a:rPr>
              <a:t>Filters are based on properties of the Boolean functions that  represent necessary conditions for matching and that can be easily verified.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835EA344-6D88-A240-90D0-B921CA9DDE46}" type="slidenum">
              <a:rPr lang="en-US"/>
              <a:pPr>
                <a:defRPr/>
              </a:pPr>
              <a:t>43</a:t>
            </a:fld>
            <a:endParaRPr lang="en-US"/>
          </a:p>
        </p:txBody>
      </p:sp>
      <p:sp>
        <p:nvSpPr>
          <p:cNvPr id="15964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96419" name="Rectangle 3"/>
          <p:cNvSpPr>
            <a:spLocks noGrp="1" noChangeArrowheads="1"/>
          </p:cNvSpPr>
          <p:nvPr>
            <p:ph type="body" idx="1"/>
          </p:nvPr>
        </p:nvSpPr>
        <p:spPr/>
        <p:txBody>
          <a:bodyPr/>
          <a:lstStyle/>
          <a:p>
            <a:pPr>
              <a:defRPr/>
            </a:pPr>
            <a:r>
              <a:rPr lang="en-US">
                <a:cs typeface="+mn-cs"/>
              </a:rPr>
              <a:t>The first condition implies that the cluster and pattern function must have the same number of  unate and binate variables to have a match.</a:t>
            </a:r>
          </a:p>
          <a:p>
            <a:pPr>
              <a:defRPr/>
            </a:pPr>
            <a:r>
              <a:rPr lang="en-US">
                <a:cs typeface="+mn-cs"/>
              </a:rPr>
              <a:t> In addition, if there are $b$ binate variables, then an upper bound on the number of variable permutations to be considered  in the search for a match is b ! (n - b) !.</a:t>
            </a:r>
          </a:p>
          <a:p>
            <a:pPr>
              <a:defRPr/>
            </a:pPr>
            <a:r>
              <a:rPr lang="en-US">
                <a:cs typeface="+mn-cs"/>
              </a:rPr>
              <a:t>The second condition allows us to exploit symmetry properties to simplify the search for a match.</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3C9F91C7-4BBF-CB45-84BE-F2AC526C7AB3}" type="slidenum">
              <a:rPr lang="en-US"/>
              <a:pPr>
                <a:defRPr/>
              </a:pPr>
              <a:t>44</a:t>
            </a:fld>
            <a:endParaRPr lang="en-US"/>
          </a:p>
        </p:txBody>
      </p:sp>
      <p:sp>
        <p:nvSpPr>
          <p:cNvPr id="15974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97443" name="Rectangle 3"/>
          <p:cNvSpPr>
            <a:spLocks noGrp="1" noChangeArrowheads="1"/>
          </p:cNvSpPr>
          <p:nvPr>
            <p:ph type="body" idx="1"/>
          </p:nvPr>
        </p:nvSpPr>
        <p:spPr/>
        <p:txBody>
          <a:bodyPr/>
          <a:lstStyle/>
          <a:p>
            <a:pPr>
              <a:defRPr/>
            </a:pPr>
            <a:r>
              <a:rPr lang="en-US">
                <a:cs typeface="+mn-cs"/>
              </a:rPr>
              <a:t>The cluster f=abc has three interchangeable variables that are unate.</a:t>
            </a:r>
          </a:p>
          <a:p>
            <a:pPr>
              <a:defRPr/>
            </a:pPr>
            <a:r>
              <a:rPr lang="en-US">
                <a:cs typeface="+mn-cs"/>
              </a:rPr>
              <a:t>Pattern g1=a+b+c has three interchangeable variables that are unate.</a:t>
            </a:r>
          </a:p>
          <a:p>
            <a:pPr>
              <a:defRPr/>
            </a:pPr>
            <a:r>
              <a:rPr lang="en-US">
                <a:cs typeface="+mn-cs"/>
              </a:rPr>
              <a:t>Thus this is a possible match: indeed it is if NPN equivalence is used.</a:t>
            </a:r>
          </a:p>
          <a:p>
            <a:pPr>
              <a:defRPr/>
            </a:pPr>
            <a:r>
              <a:rPr lang="en-US">
                <a:cs typeface="+mn-cs"/>
              </a:rPr>
              <a:t>Pattern g2= ab+c has two interchangeable variables; thus it cannot match the cluster.</a:t>
            </a:r>
          </a:p>
          <a:p>
            <a:pPr>
              <a:defRPr/>
            </a:pPr>
            <a:r>
              <a:rPr lang="en-US">
                <a:cs typeface="+mn-cs"/>
              </a:rPr>
              <a:t>Pattern g3=abc</a:t>
            </a:r>
            <a:r>
              <a:rPr lang="ja-JP" altLang="en-US">
                <a:latin typeface="Arial"/>
                <a:cs typeface="+mn-cs"/>
              </a:rPr>
              <a:t>’</a:t>
            </a:r>
            <a:r>
              <a:rPr lang="en-US">
                <a:cs typeface="+mn-cs"/>
              </a:rPr>
              <a:t>+a</a:t>
            </a:r>
            <a:r>
              <a:rPr lang="ja-JP" altLang="en-US">
                <a:latin typeface="Arial"/>
                <a:cs typeface="+mn-cs"/>
              </a:rPr>
              <a:t>’</a:t>
            </a:r>
            <a:r>
              <a:rPr lang="en-US">
                <a:cs typeface="+mn-cs"/>
              </a:rPr>
              <a:t>b</a:t>
            </a:r>
            <a:r>
              <a:rPr lang="ja-JP" altLang="en-US">
                <a:latin typeface="Arial"/>
                <a:cs typeface="+mn-cs"/>
              </a:rPr>
              <a:t>’</a:t>
            </a:r>
            <a:r>
              <a:rPr lang="en-US">
                <a:cs typeface="+mn-cs"/>
              </a:rPr>
              <a:t>c has interchangeable variables that are binate: thus this is not a match.</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B72C9D36-2B9D-C34A-824A-CF22415209CC}" type="slidenum">
              <a:rPr lang="en-US"/>
              <a:pPr>
                <a:defRPr/>
              </a:pPr>
              <a:t>45</a:t>
            </a:fld>
            <a:endParaRPr lang="en-US"/>
          </a:p>
        </p:txBody>
      </p:sp>
      <p:sp>
        <p:nvSpPr>
          <p:cNvPr id="15984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98467" name="Rectangle 3"/>
          <p:cNvSpPr>
            <a:spLocks noGrp="1" noChangeArrowheads="1"/>
          </p:cNvSpPr>
          <p:nvPr>
            <p:ph type="body" idx="1"/>
          </p:nvPr>
        </p:nvSpPr>
        <p:spPr/>
        <p:txBody>
          <a:bodyPr/>
          <a:lstStyle/>
          <a:p>
            <a:pPr>
              <a:defRPr/>
            </a:pPr>
            <a:r>
              <a:rPr lang="en-US">
                <a:cs typeface="+mn-cs"/>
              </a:rPr>
              <a:t>We consider now the possibility of combining logic transformations and library binding in a single step.</a:t>
            </a:r>
          </a:p>
          <a:p>
            <a:pPr>
              <a:defRPr/>
            </a:pPr>
            <a:r>
              <a:rPr lang="en-US">
                <a:cs typeface="+mn-cs"/>
              </a:rPr>
              <a:t>In particular, we concentrate here on the relations between logic simplification and binding.</a:t>
            </a:r>
          </a:p>
          <a:p>
            <a:pPr>
              <a:defRPr/>
            </a:pPr>
            <a:r>
              <a:rPr lang="en-US">
                <a:cs typeface="+mn-cs"/>
              </a:rPr>
              <a:t>Since simplification takes advantage of the degrees of freedom expressed by dc conditions,</a:t>
            </a:r>
          </a:p>
          <a:p>
            <a:pPr>
              <a:defRPr/>
            </a:pPr>
            <a:r>
              <a:rPr lang="en-US">
                <a:cs typeface="+mn-cs"/>
              </a:rPr>
              <a:t>we consider those \dc sets that are specified at the network boundary and those that arise from the network interconnection itself.</a:t>
            </a:r>
          </a:p>
          <a:p>
            <a:pPr>
              <a:defRPr/>
            </a:pPr>
            <a:r>
              <a:rPr lang="en-US">
                <a:cs typeface="+mn-cs"/>
              </a:rPr>
              <a:t>Since the topology of the network changes during the covering stage, dc conditions must be computed dynamically.</a:t>
            </a:r>
          </a:p>
          <a:p>
            <a:pPr>
              <a:defRPr/>
            </a:pPr>
            <a:endParaRPr lang="en-US">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89FB9B5F-AD1B-E34B-8341-53466ECF3381}" type="slidenum">
              <a:rPr lang="en-US"/>
              <a:pPr>
                <a:defRPr/>
              </a:pPr>
              <a:t>46</a:t>
            </a:fld>
            <a:endParaRPr lang="en-US"/>
          </a:p>
        </p:txBody>
      </p:sp>
      <p:sp>
        <p:nvSpPr>
          <p:cNvPr id="15994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99491" name="Rectangle 3"/>
          <p:cNvSpPr>
            <a:spLocks noGrp="1" noChangeArrowheads="1"/>
          </p:cNvSpPr>
          <p:nvPr>
            <p:ph type="body" idx="1"/>
          </p:nvPr>
        </p:nvSpPr>
        <p:spPr/>
        <p:txBody>
          <a:bodyPr/>
          <a:lstStyle/>
          <a:p>
            <a:pPr>
              <a:defRPr/>
            </a:pPr>
            <a:r>
              <a:rPr lang="en-US">
                <a:cs typeface="+mn-cs"/>
              </a:rPr>
              <a:t>We consider first the problem of extracting the dc information of a logic network during binding.</a:t>
            </a:r>
          </a:p>
          <a:p>
            <a:pPr>
              <a:defRPr/>
            </a:pPr>
            <a:r>
              <a:rPr lang="en-US">
                <a:cs typeface="+mn-cs"/>
              </a:rPr>
              <a:t>A sketch of a partially bound network is shown above. The gray cones are fully mapped.</a:t>
            </a:r>
          </a:p>
          <a:p>
            <a:pPr>
              <a:defRPr/>
            </a:pPr>
            <a:r>
              <a:rPr lang="en-US">
                <a:cs typeface="+mn-cs"/>
              </a:rPr>
              <a:t>The interconnection of the cells in the bound portion of the network  induce a satisfiability dc set (SDC).</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E394313F-5FC4-564E-8015-2E0D41C517AD}" type="slidenum">
              <a:rPr lang="en-US"/>
              <a:pPr>
                <a:defRPr/>
              </a:pPr>
              <a:t>47</a:t>
            </a:fld>
            <a:endParaRPr lang="en-US"/>
          </a:p>
        </p:txBody>
      </p:sp>
      <p:sp>
        <p:nvSpPr>
          <p:cNvPr id="16005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00515" name="Rectangle 3"/>
          <p:cNvSpPr>
            <a:spLocks noGrp="1" noChangeArrowheads="1"/>
          </p:cNvSpPr>
          <p:nvPr>
            <p:ph type="body" idx="1"/>
          </p:nvPr>
        </p:nvSpPr>
        <p:spPr/>
        <p:txBody>
          <a:bodyPr/>
          <a:lstStyle/>
          <a:p>
            <a:pPr>
              <a:defRPr/>
            </a:pPr>
            <a:r>
              <a:rPr lang="en-US">
                <a:cs typeface="+mn-cs"/>
              </a:rPr>
              <a:t>The degrees of freedom in matching the corresponding cluster function f are the impossible local input patterns and those whose effect is unobservable at the network outputs.</a:t>
            </a:r>
          </a:p>
          <a:p>
            <a:pPr>
              <a:defRPr/>
            </a:pPr>
            <a:r>
              <a:rPr lang="en-US">
                <a:cs typeface="+mn-cs"/>
              </a:rPr>
              <a:t>The pattern function can replace the cluster function if there exists a completely</a:t>
            </a:r>
          </a:p>
          <a:p>
            <a:pPr>
              <a:defRPr/>
            </a:pPr>
            <a:r>
              <a:rPr lang="en-US">
                <a:cs typeface="+mn-cs"/>
              </a:rPr>
              <a:t>specified function h that matches f modulo (i.e., plus or minus) the dc set.</a:t>
            </a:r>
          </a:p>
          <a:p>
            <a:pPr>
              <a:defRPr/>
            </a:pPr>
            <a:r>
              <a:rPr lang="en-US">
                <a:cs typeface="+mn-cs"/>
              </a:rPr>
              <a:t>The matching condition can also be restated as follows.</a:t>
            </a:r>
          </a:p>
          <a:p>
            <a:pPr>
              <a:defRPr/>
            </a:pPr>
            <a:r>
              <a:rPr lang="en-US">
                <a:cs typeface="+mn-cs"/>
              </a:rPr>
              <a:t>For every input, either this is a dc point or the cluster must match the pattern subject to an assignment.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8F7FD828-C378-7E42-A3DF-C2BB71E6D232}" type="slidenum">
              <a:rPr lang="en-US"/>
              <a:pPr>
                <a:defRPr/>
              </a:pPr>
              <a:t>48</a:t>
            </a:fld>
            <a:endParaRPr lang="en-US"/>
          </a:p>
        </p:txBody>
      </p:sp>
      <p:sp>
        <p:nvSpPr>
          <p:cNvPr id="16015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01539" name="Rectangle 3"/>
          <p:cNvSpPr>
            <a:spLocks noGrp="1" noChangeArrowheads="1"/>
          </p:cNvSpPr>
          <p:nvPr>
            <p:ph type="body" idx="1"/>
          </p:nvPr>
        </p:nvSpPr>
        <p:spPr/>
        <p:txBody>
          <a:bodyPr/>
          <a:lstStyle/>
          <a:p>
            <a:pPr>
              <a:defRPr/>
            </a:pPr>
            <a:r>
              <a:rPr lang="en-US">
                <a:cs typeface="+mn-cs"/>
              </a:rPr>
              <a:t>Consider again the subject graph above.</a:t>
            </a:r>
          </a:p>
          <a:p>
            <a:pPr>
              <a:defRPr/>
            </a:pPr>
            <a:r>
              <a:rPr lang="en-US">
                <a:cs typeface="+mn-cs"/>
              </a:rPr>
              <a:t>Let us assume that vertex vx has been bound to a three-input OR gate. Hence x !=  (c' + b+e) = x'c' + x'b +x'e + xcb'e</a:t>
            </a:r>
            <a:r>
              <a:rPr lang="ja-JP" altLang="en-US">
                <a:latin typeface="Arial"/>
                <a:cs typeface="+mn-cs"/>
              </a:rPr>
              <a:t>‘</a:t>
            </a:r>
            <a:r>
              <a:rPr lang="en-US">
                <a:cs typeface="+mn-cs"/>
              </a:rPr>
              <a:t> belongs to the satisfiability dc set.</a:t>
            </a:r>
          </a:p>
          <a:p>
            <a:pPr>
              <a:defRPr/>
            </a:pPr>
            <a:r>
              <a:rPr lang="en-US">
                <a:cs typeface="+mn-cs"/>
              </a:rPr>
              <a:t>Consider now the cluster function for vertex vf,  namely f = x (a +c) and its corresponding controllability dc set.</a:t>
            </a:r>
          </a:p>
          <a:p>
            <a:pPr>
              <a:defRPr/>
            </a:pPr>
            <a:r>
              <a:rPr lang="en-US">
                <a:cs typeface="+mn-cs"/>
              </a:rPr>
              <a:t>The controllability dc set expresses that portion of the SDC that is independent of  the values of the variables that are not in the support of f. </a:t>
            </a:r>
          </a:p>
          <a:p>
            <a:pPr>
              <a:defRPr/>
            </a:pPr>
            <a:r>
              <a:rPr lang="en-US">
                <a:cs typeface="+mn-cs"/>
              </a:rPr>
              <a:t>Pattern x'c cannot be an input to the cluster represented by cluster function f = x (a +c).</a:t>
            </a:r>
          </a:p>
          <a:p>
            <a:pPr>
              <a:defRPr/>
            </a:pPr>
            <a:r>
              <a:rPr lang="en-US">
                <a:cs typeface="+mn-cs"/>
              </a:rPr>
              <a:t>With the dc condition, the cluster can be mapped to a multiplexer g2= cx +c</a:t>
            </a:r>
            <a:r>
              <a:rPr lang="ja-JP" altLang="en-US">
                <a:latin typeface="Arial"/>
                <a:cs typeface="+mn-cs"/>
              </a:rPr>
              <a:t>’</a:t>
            </a:r>
            <a:r>
              <a:rPr lang="en-US">
                <a:cs typeface="+mn-cs"/>
              </a:rPr>
              <a:t> a.</a:t>
            </a:r>
          </a:p>
          <a:p>
            <a:pPr>
              <a:defRPr/>
            </a:pPr>
            <a:endParaRPr lang="en-US">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8C4F2C6D-9D72-B54F-9A6F-4A01263C3B7B}" type="slidenum">
              <a:rPr lang="en-US"/>
              <a:pPr>
                <a:defRPr/>
              </a:pPr>
              <a:t>49</a:t>
            </a:fld>
            <a:endParaRPr lang="en-US"/>
          </a:p>
        </p:txBody>
      </p:sp>
      <p:sp>
        <p:nvSpPr>
          <p:cNvPr id="16025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02563" name="Rectangle 3"/>
          <p:cNvSpPr>
            <a:spLocks noGrp="1" noChangeArrowheads="1"/>
          </p:cNvSpPr>
          <p:nvPr>
            <p:ph type="body" idx="1"/>
          </p:nvPr>
        </p:nvSpPr>
        <p:spPr/>
        <p:txBody>
          <a:bodyPr/>
          <a:lstStyle/>
          <a:p>
            <a:pPr>
              <a:defRPr/>
            </a:pPr>
            <a:r>
              <a:rPr lang="en-US">
                <a:cs typeface="+mn-cs"/>
              </a:rPr>
              <a:t>The multiplexer is smaller and faster than the AO j = x (a+c).</a:t>
            </a:r>
          </a:p>
          <a:p>
            <a:pPr>
              <a:defRPr/>
            </a:pPr>
            <a:r>
              <a:rPr lang="en-US">
                <a:cs typeface="+mn-cs"/>
              </a:rPr>
              <a:t>This solution can be found only by using the dc conditions.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1C1C4C57-7E2B-DE4C-AACA-0E31C655178B}" type="slidenum">
              <a:rPr lang="en-US"/>
              <a:pPr>
                <a:defRPr/>
              </a:pPr>
              <a:t>5</a:t>
            </a:fld>
            <a:endParaRPr lang="en-US"/>
          </a:p>
        </p:txBody>
      </p:sp>
      <p:sp>
        <p:nvSpPr>
          <p:cNvPr id="15575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57507" name="Rectangle 3"/>
          <p:cNvSpPr>
            <a:spLocks noGrp="1" noChangeArrowheads="1"/>
          </p:cNvSpPr>
          <p:nvPr>
            <p:ph type="body" idx="1"/>
          </p:nvPr>
        </p:nvSpPr>
        <p:spPr/>
        <p:txBody>
          <a:bodyPr/>
          <a:lstStyle/>
          <a:p>
            <a:pPr>
              <a:defRPr/>
            </a:pPr>
            <a:r>
              <a:rPr lang="en-US">
                <a:cs typeface="+mn-cs"/>
              </a:rPr>
              <a:t>There are two fundamental problems in library binding.</a:t>
            </a:r>
          </a:p>
          <a:p>
            <a:pPr>
              <a:defRPr/>
            </a:pPr>
            <a:r>
              <a:rPr lang="en-US">
                <a:cs typeface="+mn-cs"/>
              </a:rPr>
              <a:t>Matching is determining if a cell can replace a subnetwork, and what type of connection (e.g., input permutation) is necessary.</a:t>
            </a:r>
          </a:p>
          <a:p>
            <a:pPr>
              <a:defRPr/>
            </a:pPr>
            <a:r>
              <a:rPr lang="en-US">
                <a:cs typeface="+mn-cs"/>
              </a:rPr>
              <a:t>Covering is determining a partition of the network into blocks, each one matching a cell in the library.</a:t>
            </a:r>
          </a:p>
          <a:p>
            <a:pPr>
              <a:defRPr/>
            </a:pPr>
            <a:r>
              <a:rPr lang="en-US">
                <a:cs typeface="+mn-cs"/>
              </a:rPr>
              <a:t>The latter problem is more difficult in practice, because it is a binate covering problem.</a:t>
            </a:r>
          </a:p>
          <a:p>
            <a:pPr>
              <a:defRPr/>
            </a:pPr>
            <a:r>
              <a:rPr lang="en-US">
                <a:cs typeface="+mn-cs"/>
              </a:rPr>
              <a:t>The binate nature stems from the fact that each cell requires other cells to produce its inputs.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DA1026E4-4C8D-204E-ABC7-BC00AC02788A}" type="slidenum">
              <a:rPr lang="en-US"/>
              <a:pPr>
                <a:defRPr/>
              </a:pPr>
              <a:t>50</a:t>
            </a:fld>
            <a:endParaRPr lang="en-US"/>
          </a:p>
        </p:txBody>
      </p:sp>
      <p:sp>
        <p:nvSpPr>
          <p:cNvPr id="16035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03587" name="Rectangle 3"/>
          <p:cNvSpPr>
            <a:spLocks noGrp="1" noChangeArrowheads="1"/>
          </p:cNvSpPr>
          <p:nvPr>
            <p:ph type="body" idx="1"/>
          </p:nvPr>
        </p:nvSpPr>
        <p:spPr/>
        <p:txBody>
          <a:bodyPr/>
          <a:lstStyle/>
          <a:p>
            <a:pPr>
              <a:defRPr/>
            </a:pPr>
            <a:r>
              <a:rPr lang="en-US">
                <a:cs typeface="+mn-cs"/>
              </a:rPr>
              <a:t>Extended matching is a technique that searches implicitly for the best pin assignment.</a:t>
            </a:r>
          </a:p>
          <a:p>
            <a:pPr>
              <a:defRPr/>
            </a:pPr>
            <a:r>
              <a:rPr lang="en-US">
                <a:cs typeface="+mn-cs"/>
              </a:rPr>
              <a:t>It avoids checking iteratively the equality of the cluster and pattern for all valid input assignments.</a:t>
            </a:r>
          </a:p>
          <a:p>
            <a:pPr>
              <a:defRPr/>
            </a:pPr>
            <a:r>
              <a:rPr lang="en-US">
                <a:cs typeface="+mn-cs"/>
              </a:rPr>
              <a:t>The idea is to create a BDD that models the pattern and the input assignment.</a:t>
            </a:r>
          </a:p>
          <a:p>
            <a:pPr>
              <a:defRPr/>
            </a:pPr>
            <a:r>
              <a:rPr lang="en-US">
                <a:cs typeface="+mn-cs"/>
              </a:rPr>
              <a:t>This can be visualized by having a multiplexer in front of all cell inputs, that can connect them to any cluster input.</a:t>
            </a:r>
          </a:p>
          <a:p>
            <a:pPr>
              <a:defRPr/>
            </a:pPr>
            <a:r>
              <a:rPr lang="en-US">
                <a:cs typeface="+mn-cs"/>
              </a:rPr>
              <a:t>Moreover, an inversion function (EXOR) can be put in place for inputs and output.</a:t>
            </a:r>
          </a:p>
          <a:p>
            <a:pPr>
              <a:defRPr/>
            </a:pPr>
            <a:r>
              <a:rPr lang="en-US">
                <a:cs typeface="+mn-cs"/>
              </a:rPr>
              <a:t>The result, is that each cell is represented by a composite function of two sets of inputs:</a:t>
            </a:r>
          </a:p>
          <a:p>
            <a:pPr>
              <a:buFontTx/>
              <a:buChar char="-"/>
              <a:defRPr/>
            </a:pPr>
            <a:r>
              <a:rPr lang="en-US">
                <a:cs typeface="+mn-cs"/>
              </a:rPr>
              <a:t>The cluster variable set</a:t>
            </a:r>
          </a:p>
          <a:p>
            <a:pPr>
              <a:buFontTx/>
              <a:buChar char="-"/>
              <a:defRPr/>
            </a:pPr>
            <a:r>
              <a:rPr lang="en-US">
                <a:cs typeface="+mn-cs"/>
              </a:rPr>
              <a:t>The control vector c, that corresponds to the pin assignment.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50B5CBE0-B2FF-7F43-983A-08EC7ABFABDD}" type="slidenum">
              <a:rPr lang="en-US"/>
              <a:pPr>
                <a:defRPr/>
              </a:pPr>
              <a:t>51</a:t>
            </a:fld>
            <a:endParaRPr lang="en-US"/>
          </a:p>
        </p:txBody>
      </p:sp>
      <p:sp>
        <p:nvSpPr>
          <p:cNvPr id="16046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04611" name="Rectangle 3"/>
          <p:cNvSpPr>
            <a:spLocks noGrp="1" noChangeArrowheads="1"/>
          </p:cNvSpPr>
          <p:nvPr>
            <p:ph type="body" idx="1"/>
          </p:nvPr>
        </p:nvSpPr>
        <p:spPr/>
        <p:txBody>
          <a:bodyPr/>
          <a:lstStyle/>
          <a:p>
            <a:pPr>
              <a:defRPr/>
            </a:pPr>
            <a:r>
              <a:rPr lang="en-US">
                <a:cs typeface="+mn-cs"/>
              </a:rPr>
              <a:t>This example shows visually the cell g, with multiplexers placed in front of it.</a:t>
            </a:r>
          </a:p>
          <a:p>
            <a:pPr>
              <a:defRPr/>
            </a:pPr>
            <a:r>
              <a:rPr lang="en-US">
                <a:cs typeface="+mn-cs"/>
              </a:rPr>
              <a:t>Some control signals can complement the inputs and the output.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C4160C75-E686-3E49-8A2D-BA84AE73A3D4}" type="slidenum">
              <a:rPr lang="en-US"/>
              <a:pPr>
                <a:defRPr/>
              </a:pPr>
              <a:t>52</a:t>
            </a:fld>
            <a:endParaRPr lang="en-US"/>
          </a:p>
        </p:txBody>
      </p:sp>
      <p:sp>
        <p:nvSpPr>
          <p:cNvPr id="16056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05635" name="Rectangle 3"/>
          <p:cNvSpPr>
            <a:spLocks noGrp="1" noChangeArrowheads="1"/>
          </p:cNvSpPr>
          <p:nvPr>
            <p:ph type="body" idx="1"/>
          </p:nvPr>
        </p:nvSpPr>
        <p:spPr/>
        <p:txBody>
          <a:bodyPr/>
          <a:lstStyle/>
          <a:p>
            <a:pPr>
              <a:defRPr/>
            </a:pPr>
            <a:r>
              <a:rPr lang="en-US">
                <a:cs typeface="+mn-cs"/>
              </a:rPr>
              <a:t>The BDD representation of the composite function grows logarithmically with the cluster inputs and linearly with the cell inputs.</a:t>
            </a:r>
          </a:p>
          <a:p>
            <a:pPr>
              <a:defRPr/>
            </a:pPr>
            <a:r>
              <a:rPr lang="en-US">
                <a:cs typeface="+mn-cs"/>
              </a:rPr>
              <a:t>BDD technology allows tools to represent efficiently the composite function.</a:t>
            </a:r>
          </a:p>
          <a:p>
            <a:pPr>
              <a:defRPr/>
            </a:pPr>
            <a:r>
              <a:rPr lang="en-US">
                <a:cs typeface="+mn-cs"/>
              </a:rPr>
              <a:t>To test for a match, the composite function is equated to the cluster function. There are three cases:</a:t>
            </a:r>
          </a:p>
          <a:p>
            <a:pPr>
              <a:buFontTx/>
              <a:buChar char="-"/>
              <a:defRPr/>
            </a:pPr>
            <a:r>
              <a:rPr lang="en-US">
                <a:cs typeface="+mn-cs"/>
              </a:rPr>
              <a:t>The resulting function is void. There is no match.</a:t>
            </a:r>
          </a:p>
          <a:p>
            <a:pPr>
              <a:buFontTx/>
              <a:buChar char="-"/>
              <a:defRPr/>
            </a:pPr>
            <a:r>
              <a:rPr lang="en-US">
                <a:cs typeface="+mn-cs"/>
              </a:rPr>
              <a:t>The resulting function is a minterm of c. Then c spells the pin assignment</a:t>
            </a:r>
          </a:p>
          <a:p>
            <a:pPr>
              <a:buFontTx/>
              <a:buChar char="-"/>
              <a:defRPr/>
            </a:pPr>
            <a:r>
              <a:rPr lang="en-US">
                <a:cs typeface="+mn-cs"/>
              </a:rPr>
              <a:t>The resulting function has more than one minterm. Thus, the corresponding values for c give the possible pin assignments. A choice can be made according to specific costs functions, such as I/O delay.</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1A3DC76B-EADC-E841-ADD1-5ECB047AF7D3}" type="slidenum">
              <a:rPr lang="en-US"/>
              <a:pPr>
                <a:defRPr/>
              </a:pPr>
              <a:t>53</a:t>
            </a:fld>
            <a:endParaRPr lang="en-US"/>
          </a:p>
        </p:txBody>
      </p:sp>
      <p:sp>
        <p:nvSpPr>
          <p:cNvPr id="16066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06659" name="Rectangle 3"/>
          <p:cNvSpPr>
            <a:spLocks noGrp="1" noChangeArrowheads="1"/>
          </p:cNvSpPr>
          <p:nvPr>
            <p:ph type="body" idx="1"/>
          </p:nvPr>
        </p:nvSpPr>
        <p:spPr/>
        <p:txBody>
          <a:bodyPr/>
          <a:lstStyle/>
          <a:p>
            <a:pPr>
              <a:defRPr/>
            </a:pPr>
            <a:r>
              <a:rPr lang="en-US">
                <a:cs typeface="+mn-cs"/>
              </a:rPr>
              <a:t>Thus example shows a cluster and a composite function.</a:t>
            </a:r>
          </a:p>
          <a:p>
            <a:pPr>
              <a:defRPr/>
            </a:pPr>
            <a:r>
              <a:rPr lang="en-US">
                <a:cs typeface="+mn-cs"/>
              </a:rPr>
              <a:t>The match gives two outcome. The first corresponds to a </a:t>
            </a:r>
            <a:r>
              <a:rPr lang="ja-JP" altLang="en-US">
                <a:latin typeface="Arial"/>
                <a:cs typeface="+mn-cs"/>
              </a:rPr>
              <a:t>“</a:t>
            </a:r>
            <a:r>
              <a:rPr lang="en-US">
                <a:cs typeface="+mn-cs"/>
              </a:rPr>
              <a:t>direct</a:t>
            </a:r>
            <a:r>
              <a:rPr lang="ja-JP" altLang="en-US">
                <a:latin typeface="Arial"/>
                <a:cs typeface="+mn-cs"/>
              </a:rPr>
              <a:t>”</a:t>
            </a:r>
            <a:r>
              <a:rPr lang="en-US">
                <a:cs typeface="+mn-cs"/>
              </a:rPr>
              <a:t> connection, whereas the second corresponds to a </a:t>
            </a:r>
            <a:r>
              <a:rPr lang="ja-JP" altLang="en-US">
                <a:latin typeface="Arial"/>
                <a:cs typeface="+mn-cs"/>
              </a:rPr>
              <a:t>“</a:t>
            </a:r>
            <a:r>
              <a:rPr lang="en-US">
                <a:cs typeface="+mn-cs"/>
              </a:rPr>
              <a:t>twisted</a:t>
            </a:r>
            <a:r>
              <a:rPr lang="ja-JP" altLang="en-US">
                <a:latin typeface="Arial"/>
                <a:cs typeface="+mn-cs"/>
              </a:rPr>
              <a:t>”</a:t>
            </a:r>
            <a:r>
              <a:rPr lang="en-US">
                <a:cs typeface="+mn-cs"/>
              </a:rPr>
              <a:t> connection.</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89FB5FB9-C564-A347-895B-D3869B445B98}" type="slidenum">
              <a:rPr lang="en-US"/>
              <a:pPr>
                <a:defRPr/>
              </a:pPr>
              <a:t>54</a:t>
            </a:fld>
            <a:endParaRPr lang="en-US"/>
          </a:p>
        </p:txBody>
      </p:sp>
      <p:sp>
        <p:nvSpPr>
          <p:cNvPr id="16076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07683" name="Rectangle 3"/>
          <p:cNvSpPr>
            <a:spLocks noGrp="1" noChangeArrowheads="1"/>
          </p:cNvSpPr>
          <p:nvPr>
            <p:ph type="body" idx="1"/>
          </p:nvPr>
        </p:nvSpPr>
        <p:spPr/>
        <p:txBody>
          <a:bodyPr/>
          <a:lstStyle/>
          <a:p>
            <a:pPr>
              <a:defRPr/>
            </a:pPr>
            <a:r>
              <a:rPr lang="en-US">
                <a:cs typeface="+mn-cs"/>
              </a:rPr>
              <a:t>Extended matching captures implicitly all possible matches, thus avoiding their enumeration.</a:t>
            </a:r>
          </a:p>
          <a:p>
            <a:pPr>
              <a:defRPr/>
            </a:pPr>
            <a:r>
              <a:rPr lang="en-US">
                <a:cs typeface="+mn-cs"/>
              </a:rPr>
              <a:t>It can also be extended to cope with dc in a straightforward fashion, and the composite function representation is well supported by BDDs.</a:t>
            </a:r>
          </a:p>
          <a:p>
            <a:pPr>
              <a:defRPr/>
            </a:pPr>
            <a:r>
              <a:rPr lang="en-US">
                <a:cs typeface="+mn-cs"/>
              </a:rPr>
              <a:t>Extended matching has been used to support cells with two or more outputs.</a:t>
            </a:r>
          </a:p>
          <a:p>
            <a:pPr>
              <a:defRPr/>
            </a:pPr>
            <a:r>
              <a:rPr lang="en-US">
                <a:cs typeface="+mn-cs"/>
              </a:rPr>
              <a:t>The ultimate extension, is the full library representation as described next.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B8540525-E590-2D4B-B46C-DB0BE8200313}" type="slidenum">
              <a:rPr lang="en-US"/>
              <a:pPr>
                <a:defRPr/>
              </a:pPr>
              <a:t>55</a:t>
            </a:fld>
            <a:endParaRPr lang="en-US"/>
          </a:p>
        </p:txBody>
      </p:sp>
      <p:sp>
        <p:nvSpPr>
          <p:cNvPr id="16087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08707" name="Rectangle 3"/>
          <p:cNvSpPr>
            <a:spLocks noGrp="1" noChangeArrowheads="1"/>
          </p:cNvSpPr>
          <p:nvPr>
            <p:ph type="body" idx="1"/>
          </p:nvPr>
        </p:nvSpPr>
        <p:spPr/>
        <p:txBody>
          <a:bodyPr/>
          <a:lstStyle/>
          <a:p>
            <a:pPr>
              <a:defRPr/>
            </a:pPr>
            <a:r>
              <a:rPr lang="en-US">
                <a:cs typeface="+mn-cs"/>
              </a:rPr>
              <a:t>The full library model consists of representing the entire library with a single BDD.</a:t>
            </a:r>
          </a:p>
          <a:p>
            <a:pPr>
              <a:defRPr/>
            </a:pPr>
            <a:r>
              <a:rPr lang="en-US">
                <a:cs typeface="+mn-cs"/>
              </a:rPr>
              <a:t>The visual intuition is that all cells outputs are connected to multiplexer, that eventually chooses the cell.</a:t>
            </a:r>
          </a:p>
          <a:p>
            <a:pPr>
              <a:defRPr/>
            </a:pPr>
            <a:r>
              <a:rPr lang="en-US">
                <a:cs typeface="+mn-cs"/>
              </a:rPr>
              <a:t>Matching consist of comparing the library function L to the cluster. </a:t>
            </a:r>
          </a:p>
          <a:p>
            <a:pPr>
              <a:defRPr/>
            </a:pPr>
            <a:r>
              <a:rPr lang="en-US">
                <a:cs typeface="+mn-cs"/>
              </a:rPr>
              <a:t>Again, if the matching is not void, the result is a function specifying all cells and all corresponding pin assignment that have a match.</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97673D27-64C4-4546-9878-E803E6295EFA}" type="slidenum">
              <a:rPr lang="en-US"/>
              <a:pPr>
                <a:defRPr/>
              </a:pPr>
              <a:t>56</a:t>
            </a:fld>
            <a:endParaRPr lang="en-US"/>
          </a:p>
        </p:txBody>
      </p:sp>
      <p:sp>
        <p:nvSpPr>
          <p:cNvPr id="16097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09731" name="Rectangle 3"/>
          <p:cNvSpPr>
            <a:spLocks noGrp="1" noChangeArrowheads="1"/>
          </p:cNvSpPr>
          <p:nvPr>
            <p:ph type="body" idx="1"/>
          </p:nvPr>
        </p:nvSpPr>
        <p:spPr/>
        <p:txBody>
          <a:bodyPr/>
          <a:lstStyle/>
          <a:p>
            <a:pPr>
              <a:defRPr/>
            </a:pPr>
            <a:r>
              <a:rPr lang="en-US">
                <a:cs typeface="+mn-cs"/>
              </a:rPr>
              <a:t>Library binding is a key step in synthesis. Most systems use rules together with heuristic algorithms.</a:t>
            </a:r>
          </a:p>
          <a:p>
            <a:pPr>
              <a:defRPr/>
            </a:pPr>
            <a:r>
              <a:rPr lang="en-US">
                <a:cs typeface="+mn-cs"/>
              </a:rPr>
              <a:t>Library binding is also tightly linked to physical design, and some tools do these steps now concurrently.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D7C77728-AFB3-984C-A6F3-7D05B0E52BFA}" type="slidenum">
              <a:rPr lang="en-US"/>
              <a:pPr>
                <a:defRPr/>
              </a:pPr>
              <a:t>6</a:t>
            </a:fld>
            <a:endParaRPr lang="en-US"/>
          </a:p>
        </p:txBody>
      </p:sp>
      <p:sp>
        <p:nvSpPr>
          <p:cNvPr id="15585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58531" name="Rectangle 3"/>
          <p:cNvSpPr>
            <a:spLocks noGrp="1" noChangeArrowheads="1"/>
          </p:cNvSpPr>
          <p:nvPr>
            <p:ph type="body" idx="1"/>
          </p:nvPr>
        </p:nvSpPr>
        <p:spPr/>
        <p:txBody>
          <a:bodyPr/>
          <a:lstStyle/>
          <a:p>
            <a:pPr>
              <a:defRPr/>
            </a:pPr>
            <a:r>
              <a:rPr lang="en-US">
                <a:cs typeface="+mn-cs"/>
              </a:rPr>
              <a:t>For the sake of explaining the problem complexity, let us assume first that the network is decomposed into simple functions, such as 2-input NANDs and NORs.</a:t>
            </a:r>
          </a:p>
          <a:p>
            <a:pPr>
              <a:defRPr/>
            </a:pPr>
            <a:r>
              <a:rPr lang="en-US">
                <a:cs typeface="+mn-cs"/>
              </a:rPr>
              <a:t>Then, since libraries contain these elements, there is a trivial one to one binding. </a:t>
            </a:r>
          </a:p>
          <a:p>
            <a:pPr>
              <a:defRPr/>
            </a:pPr>
            <a:r>
              <a:rPr lang="en-US">
                <a:cs typeface="+mn-cs"/>
              </a:rPr>
              <a:t>This trivial binding can provide a base cost to improve upon.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695BC7E0-39D8-A04B-B68C-45FE5920333C}" type="slidenum">
              <a:rPr lang="en-US"/>
              <a:pPr>
                <a:defRPr/>
              </a:pPr>
              <a:t>7</a:t>
            </a:fld>
            <a:endParaRPr lang="en-US"/>
          </a:p>
        </p:txBody>
      </p:sp>
      <p:sp>
        <p:nvSpPr>
          <p:cNvPr id="15595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59555" name="Rectangle 3"/>
          <p:cNvSpPr>
            <a:spLocks noGrp="1" noChangeArrowheads="1"/>
          </p:cNvSpPr>
          <p:nvPr>
            <p:ph type="body" idx="1"/>
          </p:nvPr>
        </p:nvSpPr>
        <p:spPr/>
        <p:txBody>
          <a:bodyPr/>
          <a:lstStyle/>
          <a:p>
            <a:pPr>
              <a:defRPr/>
            </a:pPr>
            <a:r>
              <a:rPr lang="en-US">
                <a:cs typeface="+mn-cs"/>
              </a:rPr>
              <a:t>This example shows a network and its trivial binding.</a:t>
            </a:r>
          </a:p>
          <a:p>
            <a:pPr>
              <a:defRPr/>
            </a:pPr>
            <a:r>
              <a:rPr lang="en-US">
                <a:cs typeface="+mn-cs"/>
              </a:rPr>
              <a:t>Assuming that 3-input NANDs and NORs are available in the network, there are two non-trivial bindings.</a:t>
            </a:r>
          </a:p>
          <a:p>
            <a:pPr>
              <a:defRPr/>
            </a:pPr>
            <a:r>
              <a:rPr lang="en-US">
                <a:cs typeface="+mn-cs"/>
              </a:rPr>
              <a:t>The choice among them depends on the objective and the boundary conditions.</a:t>
            </a:r>
          </a:p>
          <a:p>
            <a:pPr>
              <a:defRPr/>
            </a:pPr>
            <a:r>
              <a:rPr lang="en-US">
                <a:cs typeface="+mn-cs"/>
              </a:rPr>
              <a:t>For example, if optimizing for timing, the network in ( c ) is better than the network in ( d ) according to the arrival time of the top input.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DEBA1EE6-50E0-A84C-A16C-9BFB51F51633}" type="slidenum">
              <a:rPr lang="en-US"/>
              <a:pPr>
                <a:defRPr/>
              </a:pPr>
              <a:t>8</a:t>
            </a:fld>
            <a:endParaRPr lang="en-US"/>
          </a:p>
        </p:txBody>
      </p:sp>
      <p:sp>
        <p:nvSpPr>
          <p:cNvPr id="15605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60579" name="Rectangle 3"/>
          <p:cNvSpPr>
            <a:spLocks noGrp="1" noChangeArrowheads="1"/>
          </p:cNvSpPr>
          <p:nvPr>
            <p:ph type="body" idx="1"/>
          </p:nvPr>
        </p:nvSpPr>
        <p:spPr/>
        <p:txBody>
          <a:bodyPr/>
          <a:lstStyle/>
          <a:p>
            <a:pPr>
              <a:defRPr/>
            </a:pPr>
            <a:r>
              <a:rPr lang="en-US">
                <a:cs typeface="+mn-cs"/>
              </a:rPr>
              <a:t>Consider the simple library and the network</a:t>
            </a:r>
          </a:p>
          <a:p>
            <a:pPr>
              <a:defRPr/>
            </a:pPr>
            <a:r>
              <a:rPr lang="en-US">
                <a:cs typeface="+mn-cs"/>
              </a:rPr>
              <a:t>A trivial binding is shown in ( c ).</a:t>
            </a:r>
          </a:p>
          <a:p>
            <a:pPr>
              <a:defRPr/>
            </a:pPr>
            <a:r>
              <a:rPr lang="en-US">
                <a:cs typeface="+mn-cs"/>
              </a:rPr>
              <a:t>A more interesting binding can be found by considering the possible matches.</a:t>
            </a:r>
          </a:p>
          <a:p>
            <a:pPr>
              <a:defRPr/>
            </a:pPr>
            <a:r>
              <a:rPr lang="en-US">
                <a:cs typeface="+mn-cs"/>
              </a:rPr>
              <a:t>Consider, for example, vertex v1 that can be bound to a two-input OR gate, and vertex v2 that can be bound to  a two-input AND gate.</a:t>
            </a:r>
          </a:p>
          <a:p>
            <a:pPr>
              <a:defRPr/>
            </a:pPr>
            <a:r>
              <a:rPr lang="en-US">
                <a:cs typeface="+mn-cs"/>
              </a:rPr>
              <a:t>Moreover, the subnetwork consisting of {v1,v2} can be bound to a complex gate OA21.</a:t>
            </a:r>
          </a:p>
          <a:p>
            <a:pPr>
              <a:defRPr/>
            </a:pPr>
            <a:r>
              <a:rPr lang="en-US">
                <a:cs typeface="+mn-cs"/>
              </a:rPr>
              <a:t>We can associate binary variables to denote the matches.</a:t>
            </a:r>
          </a:p>
          <a:p>
            <a:pPr>
              <a:defRPr/>
            </a:pPr>
            <a:r>
              <a:rPr lang="en-US">
                <a:cs typeface="+mn-cs"/>
              </a:rPr>
              <a:t>Variable m_1 is true whenever the OR2 gate is bound to v1,  variable m_2 is true whenever the AND2 gate is bound to v2, and so 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08BB74AE-A3AE-0946-8B75-A6A7A38C59A1}" type="slidenum">
              <a:rPr lang="en-US"/>
              <a:pPr>
                <a:defRPr/>
              </a:pPr>
              <a:t>9</a:t>
            </a:fld>
            <a:endParaRPr lang="en-US"/>
          </a:p>
        </p:txBody>
      </p:sp>
      <p:sp>
        <p:nvSpPr>
          <p:cNvPr id="15616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61603" name="Rectangle 3"/>
          <p:cNvSpPr>
            <a:spLocks noGrp="1" noChangeArrowheads="1"/>
          </p:cNvSpPr>
          <p:nvPr>
            <p:ph type="body" idx="1"/>
          </p:nvPr>
        </p:nvSpPr>
        <p:spPr/>
        <p:txBody>
          <a:bodyPr/>
          <a:lstStyle/>
          <a:p>
            <a:pPr>
              <a:defRPr/>
            </a:pPr>
            <a:r>
              <a:rPr lang="en-US">
                <a:cs typeface="+mn-cs"/>
              </a:rPr>
              <a:t>We can represent the requirement that v1 be covered by at least one gate in the library by the unate clause (m_1 + m_4 + m_5).</a:t>
            </a:r>
          </a:p>
          <a:p>
            <a:pPr>
              <a:defRPr/>
            </a:pPr>
            <a:r>
              <a:rPr lang="en-US">
                <a:cs typeface="+mn-cs"/>
              </a:rPr>
              <a:t>Similarly, the covering requirements of v2 and v3 can be represented by clauses (m_2 + m_4) and (m_3 + m_5) respectively.</a:t>
            </a:r>
          </a:p>
          <a:p>
            <a:pPr>
              <a:defRPr/>
            </a:pPr>
            <a:endParaRPr lang="en-US">
              <a:cs typeface="+mn-cs"/>
            </a:endParaRPr>
          </a:p>
          <a:p>
            <a:pPr>
              <a:defRPr/>
            </a:pPr>
            <a:r>
              <a:rPr lang="en-US">
                <a:cs typeface="+mn-cs"/>
              </a:rPr>
              <a:t>In addition to these requirements, we must insure that the appropriate inputs are available to each chosen cell. </a:t>
            </a:r>
          </a:p>
          <a:p>
            <a:pPr>
              <a:defRPr/>
            </a:pPr>
            <a:r>
              <a:rPr lang="en-US">
                <a:cs typeface="+mn-cs"/>
              </a:rPr>
              <a:t>For instance, binding an AND2 gate to v2 requires that its inputs are available,  which is the case only when a OR2  gate is bound to v1.</a:t>
            </a:r>
          </a:p>
          <a:p>
            <a:pPr>
              <a:defRPr/>
            </a:pPr>
            <a:r>
              <a:rPr lang="en-US">
                <a:cs typeface="+mn-cs"/>
              </a:rPr>
              <a:t>The former choice is represented by m_2 and the latter by m_1.</a:t>
            </a:r>
          </a:p>
          <a:p>
            <a:pPr>
              <a:defRPr/>
            </a:pPr>
            <a:r>
              <a:rPr lang="en-US">
                <a:cs typeface="+mn-cs"/>
              </a:rPr>
              <a:t>This implication can be expressed by the binate clause (m_2' +  m_1).</a:t>
            </a:r>
          </a:p>
          <a:p>
            <a:pPr>
              <a:defRPr/>
            </a:pPr>
            <a:r>
              <a:rPr lang="en-US">
                <a:cs typeface="+mn-cs"/>
              </a:rPr>
              <a:t>And so on…</a:t>
            </a:r>
          </a:p>
          <a:p>
            <a:pPr>
              <a:defRPr/>
            </a:pPr>
            <a:r>
              <a:rPr lang="en-US">
                <a:cs typeface="+mn-cs"/>
              </a:rPr>
              <a:t>The overall binate clause is shown on the slide.</a:t>
            </a:r>
          </a:p>
          <a:p>
            <a:pPr>
              <a:defRPr/>
            </a:pPr>
            <a:endParaRPr lang="en-US">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59490" name="Rectangle 2"/>
          <p:cNvSpPr>
            <a:spLocks noGrp="1" noChangeArrowheads="1"/>
          </p:cNvSpPr>
          <p:nvPr>
            <p:ph type="ctrTitle"/>
          </p:nvPr>
        </p:nvSpPr>
        <p:spPr>
          <a:xfrm>
            <a:off x="254000" y="609600"/>
            <a:ext cx="7772400" cy="1143000"/>
          </a:xfrm>
        </p:spPr>
        <p:txBody>
          <a:bodyPr/>
          <a:lstStyle>
            <a:lvl1pPr>
              <a:defRPr sz="2800"/>
            </a:lvl1pPr>
          </a:lstStyle>
          <a:p>
            <a:pPr lvl="0"/>
            <a:r>
              <a:rPr lang="en-US" noProof="0"/>
              <a:t>Cliquez et modifiez le titre</a:t>
            </a:r>
          </a:p>
        </p:txBody>
      </p:sp>
      <p:sp>
        <p:nvSpPr>
          <p:cNvPr id="959491" name="Rectangle 3"/>
          <p:cNvSpPr>
            <a:spLocks noGrp="1" noChangeArrowheads="1"/>
          </p:cNvSpPr>
          <p:nvPr>
            <p:ph type="subTitle" idx="1"/>
          </p:nvPr>
        </p:nvSpPr>
        <p:spPr>
          <a:xfrm>
            <a:off x="1276350" y="2900363"/>
            <a:ext cx="6400800" cy="1752600"/>
          </a:xfrm>
        </p:spPr>
        <p:txBody>
          <a:bodyPr/>
          <a:lstStyle>
            <a:lvl1pPr marL="0" indent="0" algn="ctr">
              <a:lnSpc>
                <a:spcPct val="95000"/>
              </a:lnSpc>
              <a:buFont typeface="Monotype Sorts" charset="0"/>
              <a:buNone/>
              <a:defRPr sz="2000"/>
            </a:lvl1pPr>
          </a:lstStyle>
          <a:p>
            <a:pPr lvl="0"/>
            <a:r>
              <a:rPr lang="en-US" noProof="0"/>
              <a:t>Cliquez pour modifier le style des sous-titres du masque</a:t>
            </a:r>
          </a:p>
        </p:txBody>
      </p:sp>
      <p:sp>
        <p:nvSpPr>
          <p:cNvPr id="4" name="Rectangle 109"/>
          <p:cNvSpPr>
            <a:spLocks noGrp="1" noChangeArrowheads="1"/>
          </p:cNvSpPr>
          <p:nvPr>
            <p:ph type="ftr" sz="quarter" idx="10"/>
          </p:nvPr>
        </p:nvSpPr>
        <p:spPr>
          <a:xfrm>
            <a:off x="3124200" y="6245225"/>
            <a:ext cx="2895600" cy="476250"/>
          </a:xfrm>
        </p:spPr>
        <p:txBody>
          <a:bodyPr/>
          <a:lstStyle>
            <a:lvl1pPr>
              <a:defRPr/>
            </a:lvl1pPr>
          </a:lstStyle>
          <a:p>
            <a:pPr>
              <a:defRPr/>
            </a:pPr>
            <a:r>
              <a:rPr lang="en-US"/>
              <a:t>(c) Giovanni De Micheli</a:t>
            </a:r>
          </a:p>
        </p:txBody>
      </p:sp>
      <p:sp>
        <p:nvSpPr>
          <p:cNvPr id="5" name="Rectangle 110"/>
          <p:cNvSpPr>
            <a:spLocks noGrp="1" noChangeArrowheads="1"/>
          </p:cNvSpPr>
          <p:nvPr>
            <p:ph type="sldNum" sz="quarter" idx="11"/>
          </p:nvPr>
        </p:nvSpPr>
        <p:spPr>
          <a:xfrm>
            <a:off x="6553200" y="6245225"/>
            <a:ext cx="2133600" cy="476250"/>
          </a:xfrm>
        </p:spPr>
        <p:txBody>
          <a:bodyPr/>
          <a:lstStyle>
            <a:lvl1pPr>
              <a:defRPr/>
            </a:lvl1pPr>
          </a:lstStyle>
          <a:p>
            <a:pPr>
              <a:defRPr/>
            </a:pPr>
            <a:fld id="{E4E5A3AC-B347-A844-84E8-F48701434309}" type="slidenum">
              <a:rPr lang="en-US"/>
              <a:pPr>
                <a:defRPr/>
              </a:pPr>
              <a:t>‹#›</a:t>
            </a:fld>
            <a:endParaRPr lang="en-US"/>
          </a:p>
        </p:txBody>
      </p:sp>
    </p:spTree>
    <p:extLst>
      <p:ext uri="{BB962C8B-B14F-4D97-AF65-F5344CB8AC3E}">
        <p14:creationId xmlns:p14="http://schemas.microsoft.com/office/powerpoint/2010/main" val="84455213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8"/>
          <p:cNvSpPr>
            <a:spLocks noGrp="1" noChangeArrowheads="1"/>
          </p:cNvSpPr>
          <p:nvPr>
            <p:ph type="ftr" sz="quarter" idx="10"/>
          </p:nvPr>
        </p:nvSpPr>
        <p:spPr>
          <a:ln/>
        </p:spPr>
        <p:txBody>
          <a:bodyPr/>
          <a:lstStyle>
            <a:lvl1pPr>
              <a:defRPr/>
            </a:lvl1pPr>
          </a:lstStyle>
          <a:p>
            <a:pPr>
              <a:defRPr/>
            </a:pPr>
            <a:r>
              <a:rPr lang="en-US"/>
              <a:t>(c) Giovanni De Micheli</a:t>
            </a:r>
          </a:p>
        </p:txBody>
      </p:sp>
      <p:sp>
        <p:nvSpPr>
          <p:cNvPr id="5" name="Rectangle 19"/>
          <p:cNvSpPr>
            <a:spLocks noGrp="1" noChangeArrowheads="1"/>
          </p:cNvSpPr>
          <p:nvPr>
            <p:ph type="sldNum" sz="quarter" idx="11"/>
          </p:nvPr>
        </p:nvSpPr>
        <p:spPr>
          <a:ln/>
        </p:spPr>
        <p:txBody>
          <a:bodyPr/>
          <a:lstStyle>
            <a:lvl1pPr>
              <a:defRPr/>
            </a:lvl1pPr>
          </a:lstStyle>
          <a:p>
            <a:pPr>
              <a:defRPr/>
            </a:pPr>
            <a:fld id="{1E0C4CF0-9369-6048-8650-CF33E98661FA}" type="slidenum">
              <a:rPr lang="en-US"/>
              <a:pPr>
                <a:defRPr/>
              </a:pPr>
              <a:t>‹#›</a:t>
            </a:fld>
            <a:endParaRPr lang="en-US"/>
          </a:p>
        </p:txBody>
      </p:sp>
    </p:spTree>
    <p:extLst>
      <p:ext uri="{BB962C8B-B14F-4D97-AF65-F5344CB8AC3E}">
        <p14:creationId xmlns:p14="http://schemas.microsoft.com/office/powerpoint/2010/main" val="279286607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03200"/>
            <a:ext cx="2178050" cy="6083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203200"/>
            <a:ext cx="6381750" cy="6083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8"/>
          <p:cNvSpPr>
            <a:spLocks noGrp="1" noChangeArrowheads="1"/>
          </p:cNvSpPr>
          <p:nvPr>
            <p:ph type="ftr" sz="quarter" idx="10"/>
          </p:nvPr>
        </p:nvSpPr>
        <p:spPr>
          <a:ln/>
        </p:spPr>
        <p:txBody>
          <a:bodyPr/>
          <a:lstStyle>
            <a:lvl1pPr>
              <a:defRPr/>
            </a:lvl1pPr>
          </a:lstStyle>
          <a:p>
            <a:pPr>
              <a:defRPr/>
            </a:pPr>
            <a:r>
              <a:rPr lang="en-US"/>
              <a:t>(c) Giovanni De Micheli</a:t>
            </a:r>
          </a:p>
        </p:txBody>
      </p:sp>
      <p:sp>
        <p:nvSpPr>
          <p:cNvPr id="5" name="Rectangle 19"/>
          <p:cNvSpPr>
            <a:spLocks noGrp="1" noChangeArrowheads="1"/>
          </p:cNvSpPr>
          <p:nvPr>
            <p:ph type="sldNum" sz="quarter" idx="11"/>
          </p:nvPr>
        </p:nvSpPr>
        <p:spPr>
          <a:ln/>
        </p:spPr>
        <p:txBody>
          <a:bodyPr/>
          <a:lstStyle>
            <a:lvl1pPr>
              <a:defRPr/>
            </a:lvl1pPr>
          </a:lstStyle>
          <a:p>
            <a:pPr>
              <a:defRPr/>
            </a:pPr>
            <a:fld id="{DB57D986-BD03-2A4B-83E9-CA7FC3B521A3}" type="slidenum">
              <a:rPr lang="en-US"/>
              <a:pPr>
                <a:defRPr/>
              </a:pPr>
              <a:t>‹#›</a:t>
            </a:fld>
            <a:endParaRPr lang="en-US"/>
          </a:p>
        </p:txBody>
      </p:sp>
    </p:spTree>
    <p:extLst>
      <p:ext uri="{BB962C8B-B14F-4D97-AF65-F5344CB8AC3E}">
        <p14:creationId xmlns:p14="http://schemas.microsoft.com/office/powerpoint/2010/main" val="107149736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203200"/>
            <a:ext cx="8699500" cy="685800"/>
          </a:xfrm>
        </p:spPr>
        <p:txBody>
          <a:bodyPr/>
          <a:lstStyle/>
          <a:p>
            <a:r>
              <a:rPr lang="en-US"/>
              <a:t>Click to edit Master title style</a:t>
            </a:r>
          </a:p>
        </p:txBody>
      </p:sp>
      <p:sp>
        <p:nvSpPr>
          <p:cNvPr id="3" name="Text Placeholder 2"/>
          <p:cNvSpPr>
            <a:spLocks noGrp="1"/>
          </p:cNvSpPr>
          <p:nvPr>
            <p:ph type="body" sz="half" idx="1"/>
          </p:nvPr>
        </p:nvSpPr>
        <p:spPr>
          <a:xfrm>
            <a:off x="228600" y="1079500"/>
            <a:ext cx="4273550" cy="520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54550" y="1079500"/>
            <a:ext cx="4273550" cy="252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54550" y="3759200"/>
            <a:ext cx="4273550" cy="252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8"/>
          <p:cNvSpPr>
            <a:spLocks noGrp="1" noChangeArrowheads="1"/>
          </p:cNvSpPr>
          <p:nvPr>
            <p:ph type="ftr" sz="quarter" idx="10"/>
          </p:nvPr>
        </p:nvSpPr>
        <p:spPr>
          <a:ln/>
        </p:spPr>
        <p:txBody>
          <a:bodyPr/>
          <a:lstStyle>
            <a:lvl1pPr>
              <a:defRPr/>
            </a:lvl1pPr>
          </a:lstStyle>
          <a:p>
            <a:pPr>
              <a:defRPr/>
            </a:pPr>
            <a:r>
              <a:rPr lang="en-US"/>
              <a:t>(c) Giovanni De Micheli</a:t>
            </a:r>
          </a:p>
        </p:txBody>
      </p:sp>
      <p:sp>
        <p:nvSpPr>
          <p:cNvPr id="7" name="Rectangle 19"/>
          <p:cNvSpPr>
            <a:spLocks noGrp="1" noChangeArrowheads="1"/>
          </p:cNvSpPr>
          <p:nvPr>
            <p:ph type="sldNum" sz="quarter" idx="11"/>
          </p:nvPr>
        </p:nvSpPr>
        <p:spPr>
          <a:ln/>
        </p:spPr>
        <p:txBody>
          <a:bodyPr/>
          <a:lstStyle>
            <a:lvl1pPr>
              <a:defRPr/>
            </a:lvl1pPr>
          </a:lstStyle>
          <a:p>
            <a:pPr>
              <a:defRPr/>
            </a:pPr>
            <a:fld id="{263A0AB8-A003-2D4B-A33F-C69D24E77D43}" type="slidenum">
              <a:rPr lang="en-US"/>
              <a:pPr>
                <a:defRPr/>
              </a:pPr>
              <a:t>‹#›</a:t>
            </a:fld>
            <a:endParaRPr lang="en-US"/>
          </a:p>
        </p:txBody>
      </p:sp>
    </p:spTree>
    <p:extLst>
      <p:ext uri="{BB962C8B-B14F-4D97-AF65-F5344CB8AC3E}">
        <p14:creationId xmlns:p14="http://schemas.microsoft.com/office/powerpoint/2010/main" val="384725654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203200"/>
            <a:ext cx="8699500" cy="685800"/>
          </a:xfrm>
        </p:spPr>
        <p:txBody>
          <a:bodyPr/>
          <a:lstStyle/>
          <a:p>
            <a:r>
              <a:rPr lang="en-US"/>
              <a:t>Click to edit Master title style</a:t>
            </a:r>
          </a:p>
        </p:txBody>
      </p:sp>
      <p:sp>
        <p:nvSpPr>
          <p:cNvPr id="3" name="Text Placeholder 2"/>
          <p:cNvSpPr>
            <a:spLocks noGrp="1"/>
          </p:cNvSpPr>
          <p:nvPr>
            <p:ph type="body" sz="half" idx="1"/>
          </p:nvPr>
        </p:nvSpPr>
        <p:spPr>
          <a:xfrm>
            <a:off x="228600" y="1079500"/>
            <a:ext cx="4273550" cy="520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4550" y="1079500"/>
            <a:ext cx="4273550" cy="520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8"/>
          <p:cNvSpPr>
            <a:spLocks noGrp="1" noChangeArrowheads="1"/>
          </p:cNvSpPr>
          <p:nvPr>
            <p:ph type="ftr" sz="quarter" idx="10"/>
          </p:nvPr>
        </p:nvSpPr>
        <p:spPr>
          <a:ln/>
        </p:spPr>
        <p:txBody>
          <a:bodyPr/>
          <a:lstStyle>
            <a:lvl1pPr>
              <a:defRPr/>
            </a:lvl1pPr>
          </a:lstStyle>
          <a:p>
            <a:pPr>
              <a:defRPr/>
            </a:pPr>
            <a:r>
              <a:rPr lang="en-US"/>
              <a:t>(c) Giovanni De Micheli</a:t>
            </a:r>
          </a:p>
        </p:txBody>
      </p:sp>
      <p:sp>
        <p:nvSpPr>
          <p:cNvPr id="6" name="Rectangle 19"/>
          <p:cNvSpPr>
            <a:spLocks noGrp="1" noChangeArrowheads="1"/>
          </p:cNvSpPr>
          <p:nvPr>
            <p:ph type="sldNum" sz="quarter" idx="11"/>
          </p:nvPr>
        </p:nvSpPr>
        <p:spPr>
          <a:ln/>
        </p:spPr>
        <p:txBody>
          <a:bodyPr/>
          <a:lstStyle>
            <a:lvl1pPr>
              <a:defRPr/>
            </a:lvl1pPr>
          </a:lstStyle>
          <a:p>
            <a:pPr>
              <a:defRPr/>
            </a:pPr>
            <a:fld id="{60E814B8-3F7B-4E4F-A712-FBB38E3D2C20}" type="slidenum">
              <a:rPr lang="en-US"/>
              <a:pPr>
                <a:defRPr/>
              </a:pPr>
              <a:t>‹#›</a:t>
            </a:fld>
            <a:endParaRPr lang="en-US"/>
          </a:p>
        </p:txBody>
      </p:sp>
    </p:spTree>
    <p:extLst>
      <p:ext uri="{BB962C8B-B14F-4D97-AF65-F5344CB8AC3E}">
        <p14:creationId xmlns:p14="http://schemas.microsoft.com/office/powerpoint/2010/main" val="176831465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8"/>
          <p:cNvSpPr>
            <a:spLocks noGrp="1" noChangeArrowheads="1"/>
          </p:cNvSpPr>
          <p:nvPr>
            <p:ph type="ftr" sz="quarter" idx="10"/>
          </p:nvPr>
        </p:nvSpPr>
        <p:spPr>
          <a:ln/>
        </p:spPr>
        <p:txBody>
          <a:bodyPr/>
          <a:lstStyle>
            <a:lvl1pPr>
              <a:defRPr/>
            </a:lvl1pPr>
          </a:lstStyle>
          <a:p>
            <a:pPr>
              <a:defRPr/>
            </a:pPr>
            <a:r>
              <a:rPr lang="en-US"/>
              <a:t>(c) Giovanni De Micheli</a:t>
            </a:r>
          </a:p>
        </p:txBody>
      </p:sp>
      <p:sp>
        <p:nvSpPr>
          <p:cNvPr id="5" name="Rectangle 19"/>
          <p:cNvSpPr>
            <a:spLocks noGrp="1" noChangeArrowheads="1"/>
          </p:cNvSpPr>
          <p:nvPr>
            <p:ph type="sldNum" sz="quarter" idx="11"/>
          </p:nvPr>
        </p:nvSpPr>
        <p:spPr>
          <a:ln/>
        </p:spPr>
        <p:txBody>
          <a:bodyPr/>
          <a:lstStyle>
            <a:lvl1pPr>
              <a:defRPr/>
            </a:lvl1pPr>
          </a:lstStyle>
          <a:p>
            <a:pPr>
              <a:defRPr/>
            </a:pPr>
            <a:fld id="{BC1A6BCB-734C-B143-B4E9-A98FA3E6D355}" type="slidenum">
              <a:rPr lang="en-US"/>
              <a:pPr>
                <a:defRPr/>
              </a:pPr>
              <a:t>‹#›</a:t>
            </a:fld>
            <a:endParaRPr lang="en-US"/>
          </a:p>
        </p:txBody>
      </p:sp>
    </p:spTree>
    <p:extLst>
      <p:ext uri="{BB962C8B-B14F-4D97-AF65-F5344CB8AC3E}">
        <p14:creationId xmlns:p14="http://schemas.microsoft.com/office/powerpoint/2010/main" val="65037803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8"/>
          <p:cNvSpPr>
            <a:spLocks noGrp="1" noChangeArrowheads="1"/>
          </p:cNvSpPr>
          <p:nvPr>
            <p:ph type="ftr" sz="quarter" idx="10"/>
          </p:nvPr>
        </p:nvSpPr>
        <p:spPr>
          <a:ln/>
        </p:spPr>
        <p:txBody>
          <a:bodyPr/>
          <a:lstStyle>
            <a:lvl1pPr>
              <a:defRPr/>
            </a:lvl1pPr>
          </a:lstStyle>
          <a:p>
            <a:pPr>
              <a:defRPr/>
            </a:pPr>
            <a:r>
              <a:rPr lang="en-US"/>
              <a:t>(c) Giovanni De Micheli</a:t>
            </a:r>
          </a:p>
        </p:txBody>
      </p:sp>
      <p:sp>
        <p:nvSpPr>
          <p:cNvPr id="5" name="Rectangle 19"/>
          <p:cNvSpPr>
            <a:spLocks noGrp="1" noChangeArrowheads="1"/>
          </p:cNvSpPr>
          <p:nvPr>
            <p:ph type="sldNum" sz="quarter" idx="11"/>
          </p:nvPr>
        </p:nvSpPr>
        <p:spPr>
          <a:ln/>
        </p:spPr>
        <p:txBody>
          <a:bodyPr/>
          <a:lstStyle>
            <a:lvl1pPr>
              <a:defRPr/>
            </a:lvl1pPr>
          </a:lstStyle>
          <a:p>
            <a:pPr>
              <a:defRPr/>
            </a:pPr>
            <a:fld id="{550375D3-47B3-3F41-8047-DFEE2BF591D7}" type="slidenum">
              <a:rPr lang="en-US"/>
              <a:pPr>
                <a:defRPr/>
              </a:pPr>
              <a:t>‹#›</a:t>
            </a:fld>
            <a:endParaRPr lang="en-US"/>
          </a:p>
        </p:txBody>
      </p:sp>
    </p:spTree>
    <p:extLst>
      <p:ext uri="{BB962C8B-B14F-4D97-AF65-F5344CB8AC3E}">
        <p14:creationId xmlns:p14="http://schemas.microsoft.com/office/powerpoint/2010/main" val="370635190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79500"/>
            <a:ext cx="4273550" cy="520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4550" y="1079500"/>
            <a:ext cx="4273550" cy="520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8"/>
          <p:cNvSpPr>
            <a:spLocks noGrp="1" noChangeArrowheads="1"/>
          </p:cNvSpPr>
          <p:nvPr>
            <p:ph type="ftr" sz="quarter" idx="10"/>
          </p:nvPr>
        </p:nvSpPr>
        <p:spPr>
          <a:ln/>
        </p:spPr>
        <p:txBody>
          <a:bodyPr/>
          <a:lstStyle>
            <a:lvl1pPr>
              <a:defRPr/>
            </a:lvl1pPr>
          </a:lstStyle>
          <a:p>
            <a:pPr>
              <a:defRPr/>
            </a:pPr>
            <a:r>
              <a:rPr lang="en-US"/>
              <a:t>(c) Giovanni De Micheli</a:t>
            </a:r>
          </a:p>
        </p:txBody>
      </p:sp>
      <p:sp>
        <p:nvSpPr>
          <p:cNvPr id="6" name="Rectangle 19"/>
          <p:cNvSpPr>
            <a:spLocks noGrp="1" noChangeArrowheads="1"/>
          </p:cNvSpPr>
          <p:nvPr>
            <p:ph type="sldNum" sz="quarter" idx="11"/>
          </p:nvPr>
        </p:nvSpPr>
        <p:spPr>
          <a:ln/>
        </p:spPr>
        <p:txBody>
          <a:bodyPr/>
          <a:lstStyle>
            <a:lvl1pPr>
              <a:defRPr/>
            </a:lvl1pPr>
          </a:lstStyle>
          <a:p>
            <a:pPr>
              <a:defRPr/>
            </a:pPr>
            <a:fld id="{55018CF8-EBDC-DB40-B1E8-4AF5DED24094}" type="slidenum">
              <a:rPr lang="en-US"/>
              <a:pPr>
                <a:defRPr/>
              </a:pPr>
              <a:t>‹#›</a:t>
            </a:fld>
            <a:endParaRPr lang="en-US"/>
          </a:p>
        </p:txBody>
      </p:sp>
    </p:spTree>
    <p:extLst>
      <p:ext uri="{BB962C8B-B14F-4D97-AF65-F5344CB8AC3E}">
        <p14:creationId xmlns:p14="http://schemas.microsoft.com/office/powerpoint/2010/main" val="142764028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8"/>
          <p:cNvSpPr>
            <a:spLocks noGrp="1" noChangeArrowheads="1"/>
          </p:cNvSpPr>
          <p:nvPr>
            <p:ph type="ftr" sz="quarter" idx="10"/>
          </p:nvPr>
        </p:nvSpPr>
        <p:spPr>
          <a:ln/>
        </p:spPr>
        <p:txBody>
          <a:bodyPr/>
          <a:lstStyle>
            <a:lvl1pPr>
              <a:defRPr/>
            </a:lvl1pPr>
          </a:lstStyle>
          <a:p>
            <a:pPr>
              <a:defRPr/>
            </a:pPr>
            <a:r>
              <a:rPr lang="en-US"/>
              <a:t>(c) Giovanni De Micheli</a:t>
            </a:r>
          </a:p>
        </p:txBody>
      </p:sp>
      <p:sp>
        <p:nvSpPr>
          <p:cNvPr id="8" name="Rectangle 19"/>
          <p:cNvSpPr>
            <a:spLocks noGrp="1" noChangeArrowheads="1"/>
          </p:cNvSpPr>
          <p:nvPr>
            <p:ph type="sldNum" sz="quarter" idx="11"/>
          </p:nvPr>
        </p:nvSpPr>
        <p:spPr>
          <a:ln/>
        </p:spPr>
        <p:txBody>
          <a:bodyPr/>
          <a:lstStyle>
            <a:lvl1pPr>
              <a:defRPr/>
            </a:lvl1pPr>
          </a:lstStyle>
          <a:p>
            <a:pPr>
              <a:defRPr/>
            </a:pPr>
            <a:fld id="{6224A17E-5AA2-D244-BEF3-9479F16CE258}" type="slidenum">
              <a:rPr lang="en-US"/>
              <a:pPr>
                <a:defRPr/>
              </a:pPr>
              <a:t>‹#›</a:t>
            </a:fld>
            <a:endParaRPr lang="en-US"/>
          </a:p>
        </p:txBody>
      </p:sp>
    </p:spTree>
    <p:extLst>
      <p:ext uri="{BB962C8B-B14F-4D97-AF65-F5344CB8AC3E}">
        <p14:creationId xmlns:p14="http://schemas.microsoft.com/office/powerpoint/2010/main" val="123010343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8"/>
          <p:cNvSpPr>
            <a:spLocks noGrp="1" noChangeArrowheads="1"/>
          </p:cNvSpPr>
          <p:nvPr>
            <p:ph type="ftr" sz="quarter" idx="10"/>
          </p:nvPr>
        </p:nvSpPr>
        <p:spPr>
          <a:ln/>
        </p:spPr>
        <p:txBody>
          <a:bodyPr/>
          <a:lstStyle>
            <a:lvl1pPr>
              <a:defRPr/>
            </a:lvl1pPr>
          </a:lstStyle>
          <a:p>
            <a:pPr>
              <a:defRPr/>
            </a:pPr>
            <a:r>
              <a:rPr lang="en-US"/>
              <a:t>(c) Giovanni De Micheli</a:t>
            </a:r>
          </a:p>
        </p:txBody>
      </p:sp>
      <p:sp>
        <p:nvSpPr>
          <p:cNvPr id="4" name="Rectangle 19"/>
          <p:cNvSpPr>
            <a:spLocks noGrp="1" noChangeArrowheads="1"/>
          </p:cNvSpPr>
          <p:nvPr>
            <p:ph type="sldNum" sz="quarter" idx="11"/>
          </p:nvPr>
        </p:nvSpPr>
        <p:spPr>
          <a:ln/>
        </p:spPr>
        <p:txBody>
          <a:bodyPr/>
          <a:lstStyle>
            <a:lvl1pPr>
              <a:defRPr/>
            </a:lvl1pPr>
          </a:lstStyle>
          <a:p>
            <a:pPr>
              <a:defRPr/>
            </a:pPr>
            <a:fld id="{FE1E6177-52A8-D64F-9587-27CF73DA5FB7}" type="slidenum">
              <a:rPr lang="en-US"/>
              <a:pPr>
                <a:defRPr/>
              </a:pPr>
              <a:t>‹#›</a:t>
            </a:fld>
            <a:endParaRPr lang="en-US"/>
          </a:p>
        </p:txBody>
      </p:sp>
    </p:spTree>
    <p:extLst>
      <p:ext uri="{BB962C8B-B14F-4D97-AF65-F5344CB8AC3E}">
        <p14:creationId xmlns:p14="http://schemas.microsoft.com/office/powerpoint/2010/main" val="360973509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noChangeArrowheads="1"/>
          </p:cNvSpPr>
          <p:nvPr>
            <p:ph type="ftr" sz="quarter" idx="10"/>
          </p:nvPr>
        </p:nvSpPr>
        <p:spPr>
          <a:ln/>
        </p:spPr>
        <p:txBody>
          <a:bodyPr/>
          <a:lstStyle>
            <a:lvl1pPr>
              <a:defRPr/>
            </a:lvl1pPr>
          </a:lstStyle>
          <a:p>
            <a:pPr>
              <a:defRPr/>
            </a:pPr>
            <a:r>
              <a:rPr lang="en-US"/>
              <a:t>(c) Giovanni De Micheli</a:t>
            </a:r>
          </a:p>
        </p:txBody>
      </p:sp>
      <p:sp>
        <p:nvSpPr>
          <p:cNvPr id="3" name="Rectangle 19"/>
          <p:cNvSpPr>
            <a:spLocks noGrp="1" noChangeArrowheads="1"/>
          </p:cNvSpPr>
          <p:nvPr>
            <p:ph type="sldNum" sz="quarter" idx="11"/>
          </p:nvPr>
        </p:nvSpPr>
        <p:spPr>
          <a:ln/>
        </p:spPr>
        <p:txBody>
          <a:bodyPr/>
          <a:lstStyle>
            <a:lvl1pPr>
              <a:defRPr/>
            </a:lvl1pPr>
          </a:lstStyle>
          <a:p>
            <a:pPr>
              <a:defRPr/>
            </a:pPr>
            <a:fld id="{0EA30004-6026-F44C-B903-2B916BF180FB}" type="slidenum">
              <a:rPr lang="en-US"/>
              <a:pPr>
                <a:defRPr/>
              </a:pPr>
              <a:t>‹#›</a:t>
            </a:fld>
            <a:endParaRPr lang="en-US"/>
          </a:p>
        </p:txBody>
      </p:sp>
    </p:spTree>
    <p:extLst>
      <p:ext uri="{BB962C8B-B14F-4D97-AF65-F5344CB8AC3E}">
        <p14:creationId xmlns:p14="http://schemas.microsoft.com/office/powerpoint/2010/main" val="158208531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8"/>
          <p:cNvSpPr>
            <a:spLocks noGrp="1" noChangeArrowheads="1"/>
          </p:cNvSpPr>
          <p:nvPr>
            <p:ph type="ftr" sz="quarter" idx="10"/>
          </p:nvPr>
        </p:nvSpPr>
        <p:spPr>
          <a:ln/>
        </p:spPr>
        <p:txBody>
          <a:bodyPr/>
          <a:lstStyle>
            <a:lvl1pPr>
              <a:defRPr/>
            </a:lvl1pPr>
          </a:lstStyle>
          <a:p>
            <a:pPr>
              <a:defRPr/>
            </a:pPr>
            <a:r>
              <a:rPr lang="en-US"/>
              <a:t>(c) Giovanni De Micheli</a:t>
            </a:r>
          </a:p>
        </p:txBody>
      </p:sp>
      <p:sp>
        <p:nvSpPr>
          <p:cNvPr id="6" name="Rectangle 19"/>
          <p:cNvSpPr>
            <a:spLocks noGrp="1" noChangeArrowheads="1"/>
          </p:cNvSpPr>
          <p:nvPr>
            <p:ph type="sldNum" sz="quarter" idx="11"/>
          </p:nvPr>
        </p:nvSpPr>
        <p:spPr>
          <a:ln/>
        </p:spPr>
        <p:txBody>
          <a:bodyPr/>
          <a:lstStyle>
            <a:lvl1pPr>
              <a:defRPr/>
            </a:lvl1pPr>
          </a:lstStyle>
          <a:p>
            <a:pPr>
              <a:defRPr/>
            </a:pPr>
            <a:fld id="{2EC221A3-76D4-8D40-9B43-5D03CB9E1B84}" type="slidenum">
              <a:rPr lang="en-US"/>
              <a:pPr>
                <a:defRPr/>
              </a:pPr>
              <a:t>‹#›</a:t>
            </a:fld>
            <a:endParaRPr lang="en-US"/>
          </a:p>
        </p:txBody>
      </p:sp>
    </p:spTree>
    <p:extLst>
      <p:ext uri="{BB962C8B-B14F-4D97-AF65-F5344CB8AC3E}">
        <p14:creationId xmlns:p14="http://schemas.microsoft.com/office/powerpoint/2010/main" val="303361271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8"/>
          <p:cNvSpPr>
            <a:spLocks noGrp="1" noChangeArrowheads="1"/>
          </p:cNvSpPr>
          <p:nvPr>
            <p:ph type="ftr" sz="quarter" idx="10"/>
          </p:nvPr>
        </p:nvSpPr>
        <p:spPr>
          <a:ln/>
        </p:spPr>
        <p:txBody>
          <a:bodyPr/>
          <a:lstStyle>
            <a:lvl1pPr>
              <a:defRPr/>
            </a:lvl1pPr>
          </a:lstStyle>
          <a:p>
            <a:pPr>
              <a:defRPr/>
            </a:pPr>
            <a:r>
              <a:rPr lang="en-US"/>
              <a:t>(c) Giovanni De Micheli</a:t>
            </a:r>
          </a:p>
        </p:txBody>
      </p:sp>
      <p:sp>
        <p:nvSpPr>
          <p:cNvPr id="6" name="Rectangle 19"/>
          <p:cNvSpPr>
            <a:spLocks noGrp="1" noChangeArrowheads="1"/>
          </p:cNvSpPr>
          <p:nvPr>
            <p:ph type="sldNum" sz="quarter" idx="11"/>
          </p:nvPr>
        </p:nvSpPr>
        <p:spPr>
          <a:ln/>
        </p:spPr>
        <p:txBody>
          <a:bodyPr/>
          <a:lstStyle>
            <a:lvl1pPr>
              <a:defRPr/>
            </a:lvl1pPr>
          </a:lstStyle>
          <a:p>
            <a:pPr>
              <a:defRPr/>
            </a:pPr>
            <a:fld id="{0E428D36-02BA-8C4A-9991-103A6A09EA0E}" type="slidenum">
              <a:rPr lang="en-US"/>
              <a:pPr>
                <a:defRPr/>
              </a:pPr>
              <a:t>‹#›</a:t>
            </a:fld>
            <a:endParaRPr lang="en-US"/>
          </a:p>
        </p:txBody>
      </p:sp>
    </p:spTree>
    <p:extLst>
      <p:ext uri="{BB962C8B-B14F-4D97-AF65-F5344CB8AC3E}">
        <p14:creationId xmlns:p14="http://schemas.microsoft.com/office/powerpoint/2010/main" val="345081379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8466" name="Rectangle 2"/>
          <p:cNvSpPr>
            <a:spLocks noGrp="1" noChangeArrowheads="1"/>
          </p:cNvSpPr>
          <p:nvPr>
            <p:ph type="title"/>
          </p:nvPr>
        </p:nvSpPr>
        <p:spPr bwMode="auto">
          <a:xfrm>
            <a:off x="241300" y="203200"/>
            <a:ext cx="8699500" cy="6858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ctr" anchorCtr="0" compatLnSpc="1">
            <a:prstTxWarp prst="textNoShape">
              <a:avLst/>
            </a:prstTxWarp>
          </a:bodyPr>
          <a:lstStyle/>
          <a:p>
            <a:pPr lvl="0"/>
            <a:r>
              <a:rPr lang="en-US"/>
              <a:t>Cliquez et modifiez le titre</a:t>
            </a:r>
          </a:p>
        </p:txBody>
      </p:sp>
      <p:sp>
        <p:nvSpPr>
          <p:cNvPr id="958467" name="Rectangle 3"/>
          <p:cNvSpPr>
            <a:spLocks noGrp="1" noChangeArrowheads="1"/>
          </p:cNvSpPr>
          <p:nvPr>
            <p:ph type="body" idx="1"/>
          </p:nvPr>
        </p:nvSpPr>
        <p:spPr bwMode="auto">
          <a:xfrm>
            <a:off x="228600" y="1079500"/>
            <a:ext cx="8699500" cy="52070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
        <p:nvSpPr>
          <p:cNvPr id="958481" name="Line 17"/>
          <p:cNvSpPr>
            <a:spLocks noChangeShapeType="1"/>
          </p:cNvSpPr>
          <p:nvPr userDrawn="1"/>
        </p:nvSpPr>
        <p:spPr bwMode="auto">
          <a:xfrm>
            <a:off x="247650" y="912813"/>
            <a:ext cx="8686800"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58482" name="Rectangle 18"/>
          <p:cNvSpPr>
            <a:spLocks noGrp="1" noChangeArrowheads="1"/>
          </p:cNvSpPr>
          <p:nvPr>
            <p:ph type="ftr" sz="quarter" idx="3"/>
          </p:nvPr>
        </p:nvSpPr>
        <p:spPr bwMode="auto">
          <a:xfrm>
            <a:off x="-90488" y="6488113"/>
            <a:ext cx="2895601" cy="4762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r>
              <a:rPr lang="en-US"/>
              <a:t>(c) Giovanni De Micheli</a:t>
            </a:r>
          </a:p>
        </p:txBody>
      </p:sp>
      <p:sp>
        <p:nvSpPr>
          <p:cNvPr id="958483" name="Rectangle 19"/>
          <p:cNvSpPr>
            <a:spLocks noGrp="1" noChangeArrowheads="1"/>
          </p:cNvSpPr>
          <p:nvPr>
            <p:ph type="sldNum" sz="quarter" idx="4"/>
          </p:nvPr>
        </p:nvSpPr>
        <p:spPr bwMode="auto">
          <a:xfrm>
            <a:off x="6553200" y="6502400"/>
            <a:ext cx="2133600" cy="4762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5186B4F-6CF5-F846-B216-5A51CAB43584}" type="slidenum">
              <a:rPr lang="en-US"/>
              <a:pPr>
                <a:defRPr/>
              </a:pPr>
              <a:t>‹#›</a:t>
            </a:fld>
            <a:endParaRPr lang="en-US"/>
          </a:p>
        </p:txBody>
      </p:sp>
      <p:graphicFrame>
        <p:nvGraphicFramePr>
          <p:cNvPr id="1031" name="Base" hidden="1"/>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r:id="rId15" imgW="0" imgH="0" progId="PowerPoint.Show.8">
                  <p:embed/>
                </p:oleObj>
              </mc:Choice>
              <mc:Fallback>
                <p:oleObj r:id="rId15" imgW="0" imgH="0" progId="PowerPoint.Show.8">
                  <p:embed/>
                  <p:pic>
                    <p:nvPicPr>
                      <p:cNvPr id="0" name="Base"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91"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ransition/>
  <p:hf hdr="0" dt="0"/>
  <p:txStyles>
    <p:titleStyle>
      <a:lvl1pPr algn="ctr" rtl="0" eaLnBrk="0" fontAlgn="base" hangingPunct="0">
        <a:lnSpc>
          <a:spcPct val="90000"/>
        </a:lnSpc>
        <a:spcBef>
          <a:spcPct val="0"/>
        </a:spcBef>
        <a:spcAft>
          <a:spcPct val="0"/>
        </a:spcAft>
        <a:defRPr sz="3200" b="1">
          <a:solidFill>
            <a:schemeClr val="hlink"/>
          </a:solidFill>
          <a:latin typeface="+mj-lt"/>
          <a:ea typeface="+mj-ea"/>
          <a:cs typeface="ＭＳ Ｐゴシック" charset="0"/>
        </a:defRPr>
      </a:lvl1pPr>
      <a:lvl2pPr algn="ctr" rtl="0" eaLnBrk="0" fontAlgn="base" hangingPunct="0">
        <a:lnSpc>
          <a:spcPct val="90000"/>
        </a:lnSpc>
        <a:spcBef>
          <a:spcPct val="0"/>
        </a:spcBef>
        <a:spcAft>
          <a:spcPct val="0"/>
        </a:spcAft>
        <a:defRPr sz="3200" b="1">
          <a:solidFill>
            <a:schemeClr val="hlink"/>
          </a:solidFill>
          <a:latin typeface="Arial Narrow" charset="0"/>
          <a:ea typeface="ＭＳ Ｐゴシック" charset="0"/>
          <a:cs typeface="ＭＳ Ｐゴシック" charset="0"/>
        </a:defRPr>
      </a:lvl2pPr>
      <a:lvl3pPr algn="ctr" rtl="0" eaLnBrk="0" fontAlgn="base" hangingPunct="0">
        <a:lnSpc>
          <a:spcPct val="90000"/>
        </a:lnSpc>
        <a:spcBef>
          <a:spcPct val="0"/>
        </a:spcBef>
        <a:spcAft>
          <a:spcPct val="0"/>
        </a:spcAft>
        <a:defRPr sz="3200" b="1">
          <a:solidFill>
            <a:schemeClr val="hlink"/>
          </a:solidFill>
          <a:latin typeface="Arial Narrow" charset="0"/>
          <a:ea typeface="ＭＳ Ｐゴシック" charset="0"/>
          <a:cs typeface="ＭＳ Ｐゴシック" charset="0"/>
        </a:defRPr>
      </a:lvl3pPr>
      <a:lvl4pPr algn="ctr" rtl="0" eaLnBrk="0" fontAlgn="base" hangingPunct="0">
        <a:lnSpc>
          <a:spcPct val="90000"/>
        </a:lnSpc>
        <a:spcBef>
          <a:spcPct val="0"/>
        </a:spcBef>
        <a:spcAft>
          <a:spcPct val="0"/>
        </a:spcAft>
        <a:defRPr sz="3200" b="1">
          <a:solidFill>
            <a:schemeClr val="hlink"/>
          </a:solidFill>
          <a:latin typeface="Arial Narrow" charset="0"/>
          <a:ea typeface="ＭＳ Ｐゴシック" charset="0"/>
          <a:cs typeface="ＭＳ Ｐゴシック" charset="0"/>
        </a:defRPr>
      </a:lvl4pPr>
      <a:lvl5pPr algn="ctr" rtl="0" eaLnBrk="0" fontAlgn="base" hangingPunct="0">
        <a:lnSpc>
          <a:spcPct val="90000"/>
        </a:lnSpc>
        <a:spcBef>
          <a:spcPct val="0"/>
        </a:spcBef>
        <a:spcAft>
          <a:spcPct val="0"/>
        </a:spcAft>
        <a:defRPr sz="3200" b="1">
          <a:solidFill>
            <a:schemeClr val="hlink"/>
          </a:solidFill>
          <a:latin typeface="Arial Narrow" charset="0"/>
          <a:ea typeface="ＭＳ Ｐゴシック" charset="0"/>
          <a:cs typeface="ＭＳ Ｐゴシック" charset="0"/>
        </a:defRPr>
      </a:lvl5pPr>
      <a:lvl6pPr marL="457200" algn="ctr" rtl="0" eaLnBrk="0" fontAlgn="base" hangingPunct="0">
        <a:lnSpc>
          <a:spcPct val="90000"/>
        </a:lnSpc>
        <a:spcBef>
          <a:spcPct val="0"/>
        </a:spcBef>
        <a:spcAft>
          <a:spcPct val="0"/>
        </a:spcAft>
        <a:defRPr sz="3200" b="1">
          <a:solidFill>
            <a:schemeClr val="hlink"/>
          </a:solidFill>
          <a:latin typeface="Arial Narrow" charset="0"/>
          <a:ea typeface="ＭＳ Ｐゴシック" charset="0"/>
        </a:defRPr>
      </a:lvl6pPr>
      <a:lvl7pPr marL="914400" algn="ctr" rtl="0" eaLnBrk="0" fontAlgn="base" hangingPunct="0">
        <a:lnSpc>
          <a:spcPct val="90000"/>
        </a:lnSpc>
        <a:spcBef>
          <a:spcPct val="0"/>
        </a:spcBef>
        <a:spcAft>
          <a:spcPct val="0"/>
        </a:spcAft>
        <a:defRPr sz="3200" b="1">
          <a:solidFill>
            <a:schemeClr val="hlink"/>
          </a:solidFill>
          <a:latin typeface="Arial Narrow" charset="0"/>
          <a:ea typeface="ＭＳ Ｐゴシック" charset="0"/>
        </a:defRPr>
      </a:lvl7pPr>
      <a:lvl8pPr marL="1371600" algn="ctr" rtl="0" eaLnBrk="0" fontAlgn="base" hangingPunct="0">
        <a:lnSpc>
          <a:spcPct val="90000"/>
        </a:lnSpc>
        <a:spcBef>
          <a:spcPct val="0"/>
        </a:spcBef>
        <a:spcAft>
          <a:spcPct val="0"/>
        </a:spcAft>
        <a:defRPr sz="3200" b="1">
          <a:solidFill>
            <a:schemeClr val="hlink"/>
          </a:solidFill>
          <a:latin typeface="Arial Narrow" charset="0"/>
          <a:ea typeface="ＭＳ Ｐゴシック" charset="0"/>
        </a:defRPr>
      </a:lvl8pPr>
      <a:lvl9pPr marL="1828800" algn="ctr" rtl="0" eaLnBrk="0" fontAlgn="base" hangingPunct="0">
        <a:lnSpc>
          <a:spcPct val="90000"/>
        </a:lnSpc>
        <a:spcBef>
          <a:spcPct val="0"/>
        </a:spcBef>
        <a:spcAft>
          <a:spcPct val="0"/>
        </a:spcAft>
        <a:defRPr sz="3200" b="1">
          <a:solidFill>
            <a:schemeClr val="hlink"/>
          </a:solidFill>
          <a:latin typeface="Arial Narrow" charset="0"/>
          <a:ea typeface="ＭＳ Ｐゴシック" charset="0"/>
        </a:defRPr>
      </a:lvl9pPr>
    </p:titleStyle>
    <p:bodyStyle>
      <a:lvl1pPr marL="285750" indent="-285750" algn="l" rtl="0" eaLnBrk="0" fontAlgn="base" hangingPunct="0">
        <a:lnSpc>
          <a:spcPct val="125000"/>
        </a:lnSpc>
        <a:spcBef>
          <a:spcPct val="30000"/>
        </a:spcBef>
        <a:spcAft>
          <a:spcPct val="0"/>
        </a:spcAft>
        <a:buClr>
          <a:srgbClr val="660066"/>
        </a:buClr>
        <a:buSzPct val="85000"/>
        <a:buFont typeface="Monotype Sorts" charset="0"/>
        <a:buChar char="u"/>
        <a:defRPr sz="2800" b="1">
          <a:solidFill>
            <a:schemeClr val="tx1"/>
          </a:solidFill>
          <a:latin typeface="+mn-lt"/>
          <a:ea typeface="+mn-ea"/>
          <a:cs typeface="ＭＳ Ｐゴシック" charset="0"/>
        </a:defRPr>
      </a:lvl1pPr>
      <a:lvl2pPr marL="628650" indent="-228600" algn="l" rtl="0" eaLnBrk="0" fontAlgn="base" hangingPunct="0">
        <a:lnSpc>
          <a:spcPct val="110000"/>
        </a:lnSpc>
        <a:spcBef>
          <a:spcPct val="30000"/>
        </a:spcBef>
        <a:spcAft>
          <a:spcPct val="0"/>
        </a:spcAft>
        <a:buClr>
          <a:schemeClr val="hlink"/>
        </a:buClr>
        <a:buSzPct val="75000"/>
        <a:buFont typeface="Monotype Sorts" charset="0"/>
        <a:buChar char="s"/>
        <a:defRPr sz="2400" b="1">
          <a:solidFill>
            <a:schemeClr val="tx1"/>
          </a:solidFill>
          <a:latin typeface="+mn-lt"/>
          <a:ea typeface="+mn-ea"/>
        </a:defRPr>
      </a:lvl2pPr>
      <a:lvl3pPr marL="971550" indent="-228600" algn="l" rtl="0" eaLnBrk="0" fontAlgn="base" hangingPunct="0">
        <a:lnSpc>
          <a:spcPct val="90000"/>
        </a:lnSpc>
        <a:spcBef>
          <a:spcPct val="30000"/>
        </a:spcBef>
        <a:spcAft>
          <a:spcPct val="0"/>
        </a:spcAft>
        <a:buClr>
          <a:schemeClr val="tx1"/>
        </a:buClr>
        <a:buSzPct val="75000"/>
        <a:buFont typeface="Monotype Sorts" charset="0"/>
        <a:buChar char="t"/>
        <a:defRPr sz="2000" b="1">
          <a:solidFill>
            <a:schemeClr val="tx1"/>
          </a:solidFill>
          <a:latin typeface="+mn-lt"/>
          <a:ea typeface="+mn-ea"/>
        </a:defRPr>
      </a:lvl3pPr>
      <a:lvl4pPr marL="1600200" indent="-228600" algn="l" rtl="0" eaLnBrk="0" fontAlgn="base" hangingPunct="0">
        <a:spcBef>
          <a:spcPct val="20000"/>
        </a:spcBef>
        <a:spcAft>
          <a:spcPct val="0"/>
        </a:spcAft>
        <a:buClr>
          <a:srgbClr val="FF3300"/>
        </a:buClr>
        <a:buSzPct val="50000"/>
        <a:buFont typeface="Monotype Sorts" charset="0"/>
        <a:buChar char="u"/>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eaLnBrk="0" fontAlgn="base" hangingPunct="0">
        <a:spcBef>
          <a:spcPct val="20000"/>
        </a:spcBef>
        <a:spcAft>
          <a:spcPct val="0"/>
        </a:spcAft>
        <a:buChar char="•"/>
        <a:defRPr sz="1600">
          <a:solidFill>
            <a:schemeClr val="tx1"/>
          </a:solidFill>
          <a:latin typeface="+mn-lt"/>
          <a:ea typeface="+mn-ea"/>
        </a:defRPr>
      </a:lvl6pPr>
      <a:lvl7pPr marL="2971800" indent="-228600" algn="l" rtl="0" eaLnBrk="0" fontAlgn="base" hangingPunct="0">
        <a:spcBef>
          <a:spcPct val="20000"/>
        </a:spcBef>
        <a:spcAft>
          <a:spcPct val="0"/>
        </a:spcAft>
        <a:buChar char="•"/>
        <a:defRPr sz="1600">
          <a:solidFill>
            <a:schemeClr val="tx1"/>
          </a:solidFill>
          <a:latin typeface="+mn-lt"/>
          <a:ea typeface="+mn-ea"/>
        </a:defRPr>
      </a:lvl7pPr>
      <a:lvl8pPr marL="3429000" indent="-228600" algn="l" rtl="0" eaLnBrk="0" fontAlgn="base" hangingPunct="0">
        <a:spcBef>
          <a:spcPct val="20000"/>
        </a:spcBef>
        <a:spcAft>
          <a:spcPct val="0"/>
        </a:spcAft>
        <a:buChar char="•"/>
        <a:defRPr sz="1600">
          <a:solidFill>
            <a:schemeClr val="tx1"/>
          </a:solidFill>
          <a:latin typeface="+mn-lt"/>
          <a:ea typeface="+mn-ea"/>
        </a:defRPr>
      </a:lvl8pPr>
      <a:lvl9pPr marL="3886200" indent="-228600" algn="l" rtl="0" eaLnBrk="0" fontAlgn="base" hangingPunct="0">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0338" name="Rectangle 2"/>
          <p:cNvSpPr>
            <a:spLocks noGrp="1" noChangeArrowheads="1"/>
          </p:cNvSpPr>
          <p:nvPr>
            <p:ph type="ctrTitle"/>
          </p:nvPr>
        </p:nvSpPr>
        <p:spPr>
          <a:xfrm>
            <a:off x="179388" y="908050"/>
            <a:ext cx="8915400" cy="1474788"/>
          </a:xfrm>
        </p:spPr>
        <p:txBody>
          <a:bodyPr/>
          <a:lstStyle/>
          <a:p>
            <a:pPr>
              <a:lnSpc>
                <a:spcPct val="110000"/>
              </a:lnSpc>
              <a:defRPr/>
            </a:pPr>
            <a:r>
              <a:rPr lang="en-US" sz="3600" i="1">
                <a:solidFill>
                  <a:schemeClr val="accent2"/>
                </a:solidFill>
                <a:cs typeface="+mj-cs"/>
              </a:rPr>
              <a:t>Libraries and Mapping</a:t>
            </a:r>
          </a:p>
        </p:txBody>
      </p:sp>
      <p:sp>
        <p:nvSpPr>
          <p:cNvPr id="1550339" name="Rectangle 3"/>
          <p:cNvSpPr>
            <a:spLocks noChangeArrowheads="1"/>
          </p:cNvSpPr>
          <p:nvPr/>
        </p:nvSpPr>
        <p:spPr bwMode="auto">
          <a:xfrm>
            <a:off x="1066800" y="304800"/>
            <a:ext cx="7086600" cy="297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nSpc>
                <a:spcPct val="0"/>
              </a:lnSpc>
              <a:spcBef>
                <a:spcPct val="30000"/>
              </a:spcBef>
              <a:buClr>
                <a:srgbClr val="660066"/>
              </a:buClr>
              <a:buSzPct val="85000"/>
              <a:buFont typeface="Monotype Sorts" charset="0"/>
              <a:buNone/>
              <a:defRPr/>
            </a:pPr>
            <a:r>
              <a:rPr lang="it-IT" sz="1600" b="1">
                <a:solidFill>
                  <a:schemeClr val="bg1"/>
                </a:solidFill>
                <a:effectLst>
                  <a:outerShdw blurRad="38100" dist="38100" dir="2700000" algn="tl">
                    <a:srgbClr val="DDDDDD"/>
                  </a:outerShdw>
                </a:effectLst>
                <a:cs typeface="+mn-cs"/>
              </a:rPr>
              <a:t> </a:t>
            </a:r>
          </a:p>
        </p:txBody>
      </p:sp>
      <p:sp>
        <p:nvSpPr>
          <p:cNvPr id="1550340" name="Rectangle 4"/>
          <p:cNvSpPr>
            <a:spLocks noGrp="1" noChangeArrowheads="1"/>
          </p:cNvSpPr>
          <p:nvPr/>
        </p:nvSpPr>
        <p:spPr bwMode="auto">
          <a:xfrm>
            <a:off x="498475" y="2859088"/>
            <a:ext cx="7924800" cy="175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lstStyle/>
          <a:p>
            <a:pPr>
              <a:defRPr/>
            </a:pPr>
            <a:r>
              <a:rPr lang="en-US" sz="3600" b="1" dirty="0"/>
              <a:t>Giovanni De </a:t>
            </a:r>
            <a:r>
              <a:rPr lang="en-US" sz="3600" b="1" dirty="0" err="1"/>
              <a:t>Micheli</a:t>
            </a:r>
            <a:endParaRPr lang="en-US" sz="3600" b="1" dirty="0"/>
          </a:p>
          <a:p>
            <a:pPr>
              <a:defRPr/>
            </a:pPr>
            <a:r>
              <a:rPr lang="en-US" sz="3200" b="1" i="1" dirty="0"/>
              <a:t>Integrated Systems Laboratory</a:t>
            </a:r>
          </a:p>
          <a:p>
            <a:pPr>
              <a:defRPr/>
            </a:pPr>
            <a:endParaRPr lang="en-US" sz="3200" b="1" i="1" dirty="0"/>
          </a:p>
        </p:txBody>
      </p:sp>
      <p:sp>
        <p:nvSpPr>
          <p:cNvPr id="1550341" name="Text Box 5"/>
          <p:cNvSpPr txBox="1">
            <a:spLocks noChangeArrowheads="1"/>
          </p:cNvSpPr>
          <p:nvPr/>
        </p:nvSpPr>
        <p:spPr bwMode="auto">
          <a:xfrm>
            <a:off x="698500" y="5980113"/>
            <a:ext cx="7891463" cy="54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200" b="1">
                <a:cs typeface="+mn-cs"/>
              </a:rPr>
              <a:t>This presentation can be used for non-commercial purposes as long as this note and the copyright footers are not removed</a:t>
            </a:r>
          </a:p>
          <a:p>
            <a:pPr>
              <a:spcBef>
                <a:spcPct val="50000"/>
              </a:spcBef>
              <a:defRPr/>
            </a:pPr>
            <a:r>
              <a:rPr lang="en-US" sz="1200" b="1">
                <a:cs typeface="+mn-cs"/>
              </a:rPr>
              <a:t>© Giovanni De Micheli – All rights reserved</a:t>
            </a:r>
          </a:p>
        </p:txBody>
      </p:sp>
      <p:sp>
        <p:nvSpPr>
          <p:cNvPr id="1550344" name="Line 8"/>
          <p:cNvSpPr>
            <a:spLocks noChangeShapeType="1"/>
          </p:cNvSpPr>
          <p:nvPr/>
        </p:nvSpPr>
        <p:spPr bwMode="auto">
          <a:xfrm>
            <a:off x="1020763" y="5745163"/>
            <a:ext cx="7278687" cy="7937"/>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17416" name="Picture 9" descr="mcgraw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25" y="4592638"/>
            <a:ext cx="598488" cy="96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4" descr="isultati immagini per epfl lsi logo">
            <a:extLst>
              <a:ext uri="{FF2B5EF4-FFF2-40B4-BE49-F238E27FC236}">
                <a16:creationId xmlns:a16="http://schemas.microsoft.com/office/drawing/2014/main" id="{37067BC2-BBC4-4242-B080-DA5F67F06B8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058127" y="4838701"/>
            <a:ext cx="1321609" cy="7268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473C65D-C122-1A46-9EEA-F4A8A3B2AA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3685" y="4770302"/>
            <a:ext cx="1415765" cy="796368"/>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 Giovanni De Micheli</a:t>
            </a:r>
          </a:p>
        </p:txBody>
      </p:sp>
      <p:sp>
        <p:nvSpPr>
          <p:cNvPr id="5" name="Slide Number Placeholder 4"/>
          <p:cNvSpPr>
            <a:spLocks noGrp="1"/>
          </p:cNvSpPr>
          <p:nvPr>
            <p:ph type="sldNum" sz="quarter" idx="11"/>
          </p:nvPr>
        </p:nvSpPr>
        <p:spPr/>
        <p:txBody>
          <a:bodyPr/>
          <a:lstStyle/>
          <a:p>
            <a:pPr>
              <a:defRPr/>
            </a:pPr>
            <a:fld id="{7C837453-F7CF-2A44-9C4F-EE78E0405ACE}" type="slidenum">
              <a:rPr lang="en-US"/>
              <a:pPr>
                <a:defRPr/>
              </a:pPr>
              <a:t>10</a:t>
            </a:fld>
            <a:endParaRPr lang="en-US"/>
          </a:p>
        </p:txBody>
      </p:sp>
      <p:sp>
        <p:nvSpPr>
          <p:cNvPr id="1463298" name="Rectangle 2"/>
          <p:cNvSpPr>
            <a:spLocks noGrp="1" noChangeArrowheads="1"/>
          </p:cNvSpPr>
          <p:nvPr>
            <p:ph type="title"/>
          </p:nvPr>
        </p:nvSpPr>
        <p:spPr/>
        <p:txBody>
          <a:bodyPr/>
          <a:lstStyle/>
          <a:p>
            <a:pPr>
              <a:defRPr/>
            </a:pPr>
            <a:r>
              <a:rPr lang="en-US">
                <a:cs typeface="+mj-cs"/>
              </a:rPr>
              <a:t>Heuristic approach to library binding</a:t>
            </a:r>
          </a:p>
        </p:txBody>
      </p:sp>
      <p:sp>
        <p:nvSpPr>
          <p:cNvPr id="1463299" name="Rectangle 3"/>
          <p:cNvSpPr>
            <a:spLocks noGrp="1" noChangeArrowheads="1"/>
          </p:cNvSpPr>
          <p:nvPr>
            <p:ph type="body" idx="1"/>
          </p:nvPr>
        </p:nvSpPr>
        <p:spPr/>
        <p:txBody>
          <a:bodyPr/>
          <a:lstStyle/>
          <a:p>
            <a:pPr>
              <a:lnSpc>
                <a:spcPct val="115000"/>
              </a:lnSpc>
              <a:defRPr/>
            </a:pPr>
            <a:r>
              <a:rPr lang="en-US">
                <a:cs typeface="+mn-cs"/>
              </a:rPr>
              <a:t>Split problem into various stages:</a:t>
            </a:r>
          </a:p>
          <a:p>
            <a:pPr lvl="1">
              <a:lnSpc>
                <a:spcPct val="100000"/>
              </a:lnSpc>
              <a:defRPr/>
            </a:pPr>
            <a:r>
              <a:rPr lang="en-US"/>
              <a:t>Decomposition</a:t>
            </a:r>
          </a:p>
          <a:p>
            <a:pPr lvl="2">
              <a:lnSpc>
                <a:spcPct val="80000"/>
              </a:lnSpc>
              <a:defRPr/>
            </a:pPr>
            <a:r>
              <a:rPr lang="en-US"/>
              <a:t>Cast network and library in standard form</a:t>
            </a:r>
          </a:p>
          <a:p>
            <a:pPr lvl="2">
              <a:lnSpc>
                <a:spcPct val="80000"/>
              </a:lnSpc>
              <a:defRPr/>
            </a:pPr>
            <a:r>
              <a:rPr lang="en-US"/>
              <a:t>Decompose into base functions</a:t>
            </a:r>
          </a:p>
          <a:p>
            <a:pPr lvl="2">
              <a:lnSpc>
                <a:spcPct val="80000"/>
              </a:lnSpc>
              <a:defRPr/>
            </a:pPr>
            <a:r>
              <a:rPr lang="en-US"/>
              <a:t>Example, </a:t>
            </a:r>
            <a:r>
              <a:rPr lang="en-US">
                <a:solidFill>
                  <a:schemeClr val="tx2"/>
                </a:solidFill>
              </a:rPr>
              <a:t>NAND2</a:t>
            </a:r>
            <a:r>
              <a:rPr lang="en-US"/>
              <a:t> and </a:t>
            </a:r>
            <a:r>
              <a:rPr lang="en-US">
                <a:solidFill>
                  <a:schemeClr val="tx2"/>
                </a:solidFill>
              </a:rPr>
              <a:t>INV</a:t>
            </a:r>
          </a:p>
          <a:p>
            <a:pPr lvl="1">
              <a:lnSpc>
                <a:spcPct val="100000"/>
              </a:lnSpc>
              <a:defRPr/>
            </a:pPr>
            <a:r>
              <a:rPr lang="en-US"/>
              <a:t>Partitioning</a:t>
            </a:r>
          </a:p>
          <a:p>
            <a:pPr lvl="2">
              <a:lnSpc>
                <a:spcPct val="80000"/>
              </a:lnSpc>
              <a:defRPr/>
            </a:pPr>
            <a:r>
              <a:rPr lang="en-US"/>
              <a:t>Break network into cones</a:t>
            </a:r>
          </a:p>
          <a:p>
            <a:pPr lvl="2">
              <a:lnSpc>
                <a:spcPct val="80000"/>
              </a:lnSpc>
              <a:defRPr/>
            </a:pPr>
            <a:r>
              <a:rPr lang="en-US"/>
              <a:t>Reduce to many </a:t>
            </a:r>
            <a:r>
              <a:rPr lang="en-US">
                <a:solidFill>
                  <a:schemeClr val="tx2"/>
                </a:solidFill>
              </a:rPr>
              <a:t>multi-input,</a:t>
            </a:r>
            <a:r>
              <a:rPr lang="en-US"/>
              <a:t> </a:t>
            </a:r>
            <a:r>
              <a:rPr lang="en-US">
                <a:solidFill>
                  <a:schemeClr val="tx2"/>
                </a:solidFill>
              </a:rPr>
              <a:t>single-output</a:t>
            </a:r>
            <a:r>
              <a:rPr lang="en-US"/>
              <a:t> networks</a:t>
            </a:r>
          </a:p>
          <a:p>
            <a:pPr lvl="1">
              <a:lnSpc>
                <a:spcPct val="100000"/>
              </a:lnSpc>
              <a:defRPr/>
            </a:pPr>
            <a:r>
              <a:rPr lang="en-US"/>
              <a:t>Covering</a:t>
            </a:r>
          </a:p>
          <a:p>
            <a:pPr lvl="2">
              <a:lnSpc>
                <a:spcPct val="80000"/>
              </a:lnSpc>
              <a:defRPr/>
            </a:pPr>
            <a:r>
              <a:rPr lang="en-US"/>
              <a:t>Cover each sub-network by library cells</a:t>
            </a:r>
          </a:p>
          <a:p>
            <a:pPr>
              <a:lnSpc>
                <a:spcPct val="115000"/>
              </a:lnSpc>
              <a:defRPr/>
            </a:pPr>
            <a:r>
              <a:rPr lang="en-US">
                <a:cs typeface="+mn-cs"/>
              </a:rPr>
              <a:t>Most tools use this strategy</a:t>
            </a:r>
          </a:p>
          <a:p>
            <a:pPr lvl="1">
              <a:lnSpc>
                <a:spcPct val="100000"/>
              </a:lnSpc>
              <a:defRPr/>
            </a:pPr>
            <a:r>
              <a:rPr lang="en-US"/>
              <a:t>Sometimes stages are merged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632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6329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6329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63299">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6329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6329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63299">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463299">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63299">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63299">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6329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 Giovanni De Micheli</a:t>
            </a:r>
          </a:p>
        </p:txBody>
      </p:sp>
      <p:sp>
        <p:nvSpPr>
          <p:cNvPr id="5" name="Slide Number Placeholder 4"/>
          <p:cNvSpPr>
            <a:spLocks noGrp="1"/>
          </p:cNvSpPr>
          <p:nvPr>
            <p:ph type="sldNum" sz="quarter" idx="11"/>
          </p:nvPr>
        </p:nvSpPr>
        <p:spPr/>
        <p:txBody>
          <a:bodyPr/>
          <a:lstStyle/>
          <a:p>
            <a:pPr>
              <a:defRPr/>
            </a:pPr>
            <a:fld id="{84741A80-A984-404C-946D-87E008F256A6}" type="slidenum">
              <a:rPr lang="en-US"/>
              <a:pPr>
                <a:defRPr/>
              </a:pPr>
              <a:t>11</a:t>
            </a:fld>
            <a:endParaRPr lang="en-US"/>
          </a:p>
        </p:txBody>
      </p:sp>
      <p:sp>
        <p:nvSpPr>
          <p:cNvPr id="1466370" name="Rectangle 2"/>
          <p:cNvSpPr>
            <a:spLocks noGrp="1" noChangeArrowheads="1"/>
          </p:cNvSpPr>
          <p:nvPr>
            <p:ph type="title"/>
          </p:nvPr>
        </p:nvSpPr>
        <p:spPr/>
        <p:txBody>
          <a:bodyPr/>
          <a:lstStyle/>
          <a:p>
            <a:pPr>
              <a:defRPr/>
            </a:pPr>
            <a:r>
              <a:rPr lang="en-US">
                <a:cs typeface="+mj-cs"/>
              </a:rPr>
              <a:t>Decomposition</a:t>
            </a:r>
          </a:p>
        </p:txBody>
      </p:sp>
      <p:pic>
        <p:nvPicPr>
          <p:cNvPr id="1466372"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 Giovanni De Micheli</a:t>
            </a:r>
          </a:p>
        </p:txBody>
      </p:sp>
      <p:sp>
        <p:nvSpPr>
          <p:cNvPr id="5" name="Slide Number Placeholder 4"/>
          <p:cNvSpPr>
            <a:spLocks noGrp="1"/>
          </p:cNvSpPr>
          <p:nvPr>
            <p:ph type="sldNum" sz="quarter" idx="11"/>
          </p:nvPr>
        </p:nvSpPr>
        <p:spPr/>
        <p:txBody>
          <a:bodyPr/>
          <a:lstStyle/>
          <a:p>
            <a:pPr>
              <a:defRPr/>
            </a:pPr>
            <a:fld id="{E7111F71-136A-FC40-A22F-0444D4D0405B}" type="slidenum">
              <a:rPr lang="en-US"/>
              <a:pPr>
                <a:defRPr/>
              </a:pPr>
              <a:t>12</a:t>
            </a:fld>
            <a:endParaRPr lang="en-US"/>
          </a:p>
        </p:txBody>
      </p:sp>
      <p:sp>
        <p:nvSpPr>
          <p:cNvPr id="1467394" name="Rectangle 2"/>
          <p:cNvSpPr>
            <a:spLocks noGrp="1" noChangeArrowheads="1"/>
          </p:cNvSpPr>
          <p:nvPr>
            <p:ph type="title"/>
          </p:nvPr>
        </p:nvSpPr>
        <p:spPr/>
        <p:txBody>
          <a:bodyPr/>
          <a:lstStyle/>
          <a:p>
            <a:pPr>
              <a:defRPr/>
            </a:pPr>
            <a:r>
              <a:rPr lang="en-US">
                <a:cs typeface="+mj-cs"/>
              </a:rPr>
              <a:t>Partitioning</a:t>
            </a:r>
          </a:p>
        </p:txBody>
      </p:sp>
      <p:pic>
        <p:nvPicPr>
          <p:cNvPr id="146739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42988" y="1282700"/>
            <a:ext cx="6731000" cy="5054600"/>
          </a:xfrm>
          <a:extLst>
            <a:ext uri="{91240B29-F687-4f45-9708-019B960494DF}">
              <a14:hiddenLine xmlns:a14="http://schemas.microsoft.com/office/drawing/2010/main" xmlns="" w="2540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 Giovanni De Micheli</a:t>
            </a:r>
          </a:p>
        </p:txBody>
      </p:sp>
      <p:sp>
        <p:nvSpPr>
          <p:cNvPr id="5" name="Slide Number Placeholder 4"/>
          <p:cNvSpPr>
            <a:spLocks noGrp="1"/>
          </p:cNvSpPr>
          <p:nvPr>
            <p:ph type="sldNum" sz="quarter" idx="11"/>
          </p:nvPr>
        </p:nvSpPr>
        <p:spPr/>
        <p:txBody>
          <a:bodyPr/>
          <a:lstStyle/>
          <a:p>
            <a:pPr>
              <a:defRPr/>
            </a:pPr>
            <a:fld id="{4A6C21AD-1653-6D4E-8F26-1FC956684014}" type="slidenum">
              <a:rPr lang="en-US"/>
              <a:pPr>
                <a:defRPr/>
              </a:pPr>
              <a:t>13</a:t>
            </a:fld>
            <a:endParaRPr lang="en-US"/>
          </a:p>
        </p:txBody>
      </p:sp>
      <p:sp>
        <p:nvSpPr>
          <p:cNvPr id="1469442" name="Rectangle 2"/>
          <p:cNvSpPr>
            <a:spLocks noGrp="1" noChangeArrowheads="1"/>
          </p:cNvSpPr>
          <p:nvPr>
            <p:ph type="title"/>
          </p:nvPr>
        </p:nvSpPr>
        <p:spPr/>
        <p:txBody>
          <a:bodyPr/>
          <a:lstStyle/>
          <a:p>
            <a:pPr>
              <a:defRPr/>
            </a:pPr>
            <a:r>
              <a:rPr lang="en-US">
                <a:cs typeface="+mj-cs"/>
              </a:rPr>
              <a:t>Covering</a:t>
            </a:r>
          </a:p>
        </p:txBody>
      </p:sp>
      <p:pic>
        <p:nvPicPr>
          <p:cNvPr id="1469443"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1047750"/>
            <a:ext cx="8699500" cy="5207000"/>
          </a:xfr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 Giovanni De Micheli</a:t>
            </a:r>
          </a:p>
        </p:txBody>
      </p:sp>
      <p:sp>
        <p:nvSpPr>
          <p:cNvPr id="5" name="Slide Number Placeholder 4"/>
          <p:cNvSpPr>
            <a:spLocks noGrp="1"/>
          </p:cNvSpPr>
          <p:nvPr>
            <p:ph type="sldNum" sz="quarter" idx="11"/>
          </p:nvPr>
        </p:nvSpPr>
        <p:spPr/>
        <p:txBody>
          <a:bodyPr/>
          <a:lstStyle/>
          <a:p>
            <a:pPr>
              <a:defRPr/>
            </a:pPr>
            <a:fld id="{62A385B6-0F32-ED4B-BDA3-7D786F3A0901}" type="slidenum">
              <a:rPr lang="en-US"/>
              <a:pPr>
                <a:defRPr/>
              </a:pPr>
              <a:t>14</a:t>
            </a:fld>
            <a:endParaRPr lang="en-US"/>
          </a:p>
        </p:txBody>
      </p:sp>
      <p:sp>
        <p:nvSpPr>
          <p:cNvPr id="1470466" name="Rectangle 2"/>
          <p:cNvSpPr>
            <a:spLocks noGrp="1" noChangeArrowheads="1"/>
          </p:cNvSpPr>
          <p:nvPr>
            <p:ph type="title"/>
          </p:nvPr>
        </p:nvSpPr>
        <p:spPr/>
        <p:txBody>
          <a:bodyPr/>
          <a:lstStyle/>
          <a:p>
            <a:pPr>
              <a:defRPr/>
            </a:pPr>
            <a:r>
              <a:rPr lang="en-US">
                <a:cs typeface="+mj-cs"/>
              </a:rPr>
              <a:t>Heuristic algorithms</a:t>
            </a:r>
          </a:p>
        </p:txBody>
      </p:sp>
      <p:sp>
        <p:nvSpPr>
          <p:cNvPr id="1470467" name="Rectangle 3"/>
          <p:cNvSpPr>
            <a:spLocks noGrp="1" noChangeArrowheads="1"/>
          </p:cNvSpPr>
          <p:nvPr>
            <p:ph type="body" idx="1"/>
          </p:nvPr>
        </p:nvSpPr>
        <p:spPr/>
        <p:txBody>
          <a:bodyPr/>
          <a:lstStyle/>
          <a:p>
            <a:pPr>
              <a:defRPr/>
            </a:pPr>
            <a:r>
              <a:rPr lang="en-US">
                <a:cs typeface="+mn-cs"/>
              </a:rPr>
              <a:t>Structural approach</a:t>
            </a:r>
          </a:p>
          <a:p>
            <a:pPr lvl="1">
              <a:defRPr/>
            </a:pPr>
            <a:r>
              <a:rPr lang="en-US"/>
              <a:t>Model functions by patterns</a:t>
            </a:r>
          </a:p>
          <a:p>
            <a:pPr lvl="2">
              <a:defRPr/>
            </a:pPr>
            <a:r>
              <a:rPr lang="en-US"/>
              <a:t>Example: tree, dags</a:t>
            </a:r>
          </a:p>
          <a:p>
            <a:pPr lvl="1">
              <a:defRPr/>
            </a:pPr>
            <a:r>
              <a:rPr lang="en-US"/>
              <a:t>Rely on pattern matching techniques</a:t>
            </a:r>
          </a:p>
          <a:p>
            <a:pPr>
              <a:defRPr/>
            </a:pPr>
            <a:r>
              <a:rPr lang="en-US">
                <a:cs typeface="+mn-cs"/>
              </a:rPr>
              <a:t>Boolean approach</a:t>
            </a:r>
          </a:p>
          <a:p>
            <a:pPr lvl="1">
              <a:defRPr/>
            </a:pPr>
            <a:r>
              <a:rPr lang="en-US"/>
              <a:t>Use Boolean models</a:t>
            </a:r>
          </a:p>
          <a:p>
            <a:pPr lvl="1">
              <a:defRPr/>
            </a:pPr>
            <a:r>
              <a:rPr lang="en-US"/>
              <a:t>Solve the tautology problem</a:t>
            </a:r>
          </a:p>
          <a:p>
            <a:pPr lvl="2">
              <a:defRPr/>
            </a:pPr>
            <a:r>
              <a:rPr lang="en-US"/>
              <a:t>Use BDD technology</a:t>
            </a:r>
          </a:p>
          <a:p>
            <a:pPr lvl="1">
              <a:defRPr/>
            </a:pPr>
            <a:r>
              <a:rPr lang="en-US"/>
              <a:t>More powerful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7046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7046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7046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7046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704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pPr>
              <a:defRPr/>
            </a:pPr>
            <a:r>
              <a:rPr lang="en-US"/>
              <a:t>(c) Giovanni De Micheli</a:t>
            </a:r>
          </a:p>
        </p:txBody>
      </p:sp>
      <p:sp>
        <p:nvSpPr>
          <p:cNvPr id="7" name="Slide Number Placeholder 6"/>
          <p:cNvSpPr>
            <a:spLocks noGrp="1"/>
          </p:cNvSpPr>
          <p:nvPr>
            <p:ph type="sldNum" sz="quarter" idx="11"/>
          </p:nvPr>
        </p:nvSpPr>
        <p:spPr/>
        <p:txBody>
          <a:bodyPr/>
          <a:lstStyle/>
          <a:p>
            <a:pPr>
              <a:defRPr/>
            </a:pPr>
            <a:fld id="{DA5E7F04-D40B-2547-A203-19D66A79A5B6}" type="slidenum">
              <a:rPr lang="en-US"/>
              <a:pPr>
                <a:defRPr/>
              </a:pPr>
              <a:t>15</a:t>
            </a:fld>
            <a:endParaRPr lang="en-US"/>
          </a:p>
        </p:txBody>
      </p:sp>
      <p:sp>
        <p:nvSpPr>
          <p:cNvPr id="1471490" name="Rectangle 2"/>
          <p:cNvSpPr>
            <a:spLocks noGrp="1" noChangeArrowheads="1"/>
          </p:cNvSpPr>
          <p:nvPr>
            <p:ph type="title"/>
          </p:nvPr>
        </p:nvSpPr>
        <p:spPr/>
        <p:txBody>
          <a:bodyPr/>
          <a:lstStyle/>
          <a:p>
            <a:pPr>
              <a:defRPr/>
            </a:pPr>
            <a:r>
              <a:rPr lang="en-US">
                <a:cs typeface="+mj-cs"/>
              </a:rPr>
              <a:t>Example</a:t>
            </a:r>
          </a:p>
        </p:txBody>
      </p:sp>
      <p:sp>
        <p:nvSpPr>
          <p:cNvPr id="1471491" name="Rectangle 3"/>
          <p:cNvSpPr>
            <a:spLocks noGrp="1" noChangeArrowheads="1"/>
          </p:cNvSpPr>
          <p:nvPr>
            <p:ph type="body" sz="half" idx="1"/>
          </p:nvPr>
        </p:nvSpPr>
        <p:spPr/>
        <p:txBody>
          <a:bodyPr/>
          <a:lstStyle/>
          <a:p>
            <a:pPr marL="0" indent="0">
              <a:defRPr/>
            </a:pPr>
            <a:r>
              <a:rPr lang="en-US" sz="2400">
                <a:solidFill>
                  <a:schemeClr val="tx2"/>
                </a:solidFill>
                <a:cs typeface="+mn-cs"/>
              </a:rPr>
              <a:t>Boolean</a:t>
            </a:r>
            <a:r>
              <a:rPr lang="en-US" sz="2400">
                <a:cs typeface="+mn-cs"/>
              </a:rPr>
              <a:t> vs. </a:t>
            </a:r>
            <a:r>
              <a:rPr lang="en-US" sz="2400">
                <a:solidFill>
                  <a:schemeClr val="tx2"/>
                </a:solidFill>
                <a:cs typeface="+mn-cs"/>
              </a:rPr>
              <a:t>structural</a:t>
            </a:r>
            <a:r>
              <a:rPr lang="en-US" sz="2400">
                <a:cs typeface="+mn-cs"/>
              </a:rPr>
              <a:t> matching</a:t>
            </a:r>
          </a:p>
          <a:p>
            <a:pPr marL="0" indent="0">
              <a:defRPr/>
            </a:pPr>
            <a:r>
              <a:rPr lang="en-US" sz="2400">
                <a:cs typeface="+mn-cs"/>
              </a:rPr>
              <a:t> </a:t>
            </a:r>
            <a:r>
              <a:rPr lang="en-US" sz="2400">
                <a:solidFill>
                  <a:schemeClr val="tx2"/>
                </a:solidFill>
                <a:cs typeface="+mn-cs"/>
              </a:rPr>
              <a:t>f = xy + x</a:t>
            </a:r>
            <a:r>
              <a:rPr lang="ja-JP" altLang="en-US" sz="2400">
                <a:solidFill>
                  <a:schemeClr val="tx2"/>
                </a:solidFill>
                <a:latin typeface="Arial"/>
                <a:cs typeface="+mn-cs"/>
              </a:rPr>
              <a:t>’</a:t>
            </a:r>
            <a:r>
              <a:rPr lang="en-US" sz="2400">
                <a:solidFill>
                  <a:schemeClr val="tx2"/>
                </a:solidFill>
                <a:cs typeface="+mn-cs"/>
              </a:rPr>
              <a:t>y</a:t>
            </a:r>
            <a:r>
              <a:rPr lang="ja-JP" altLang="en-US" sz="2400">
                <a:solidFill>
                  <a:schemeClr val="tx2"/>
                </a:solidFill>
                <a:latin typeface="Arial"/>
                <a:cs typeface="+mn-cs"/>
              </a:rPr>
              <a:t>’</a:t>
            </a:r>
            <a:r>
              <a:rPr lang="en-US" sz="2400">
                <a:solidFill>
                  <a:schemeClr val="tx2"/>
                </a:solidFill>
                <a:cs typeface="+mn-cs"/>
              </a:rPr>
              <a:t> + y</a:t>
            </a:r>
            <a:r>
              <a:rPr lang="ja-JP" altLang="en-US" sz="2400">
                <a:solidFill>
                  <a:schemeClr val="tx2"/>
                </a:solidFill>
                <a:latin typeface="Arial"/>
                <a:cs typeface="+mn-cs"/>
              </a:rPr>
              <a:t>’</a:t>
            </a:r>
            <a:r>
              <a:rPr lang="en-US" sz="2400">
                <a:solidFill>
                  <a:schemeClr val="tx2"/>
                </a:solidFill>
                <a:cs typeface="+mn-cs"/>
              </a:rPr>
              <a:t>z</a:t>
            </a:r>
          </a:p>
          <a:p>
            <a:pPr marL="0" indent="0">
              <a:defRPr/>
            </a:pPr>
            <a:r>
              <a:rPr lang="en-US" sz="2400">
                <a:cs typeface="+mn-cs"/>
              </a:rPr>
              <a:t> </a:t>
            </a:r>
            <a:r>
              <a:rPr lang="en-US" sz="2400">
                <a:solidFill>
                  <a:schemeClr val="tx2"/>
                </a:solidFill>
                <a:cs typeface="+mn-cs"/>
              </a:rPr>
              <a:t>g = xy + x</a:t>
            </a:r>
            <a:r>
              <a:rPr lang="ja-JP" altLang="en-US" sz="2400">
                <a:solidFill>
                  <a:schemeClr val="tx2"/>
                </a:solidFill>
                <a:latin typeface="Arial"/>
                <a:cs typeface="+mn-cs"/>
              </a:rPr>
              <a:t>’</a:t>
            </a:r>
            <a:r>
              <a:rPr lang="en-US" sz="2400">
                <a:solidFill>
                  <a:schemeClr val="tx2"/>
                </a:solidFill>
                <a:cs typeface="+mn-cs"/>
              </a:rPr>
              <a:t>y</a:t>
            </a:r>
            <a:r>
              <a:rPr lang="ja-JP" altLang="en-US" sz="2400">
                <a:solidFill>
                  <a:schemeClr val="tx2"/>
                </a:solidFill>
                <a:latin typeface="Arial"/>
                <a:cs typeface="+mn-cs"/>
              </a:rPr>
              <a:t>’</a:t>
            </a:r>
            <a:r>
              <a:rPr lang="en-US" sz="2400">
                <a:solidFill>
                  <a:schemeClr val="tx2"/>
                </a:solidFill>
                <a:cs typeface="+mn-cs"/>
              </a:rPr>
              <a:t> + xz</a:t>
            </a:r>
          </a:p>
          <a:p>
            <a:pPr marL="0" indent="0">
              <a:defRPr/>
            </a:pPr>
            <a:r>
              <a:rPr lang="en-US" sz="2400">
                <a:cs typeface="+mn-cs"/>
              </a:rPr>
              <a:t>Function equality is a tautology</a:t>
            </a:r>
          </a:p>
          <a:p>
            <a:pPr lvl="1">
              <a:defRPr/>
            </a:pPr>
            <a:r>
              <a:rPr lang="en-US" sz="2000"/>
              <a:t>Boolean match</a:t>
            </a:r>
          </a:p>
          <a:p>
            <a:pPr marL="0" indent="0">
              <a:defRPr/>
            </a:pPr>
            <a:r>
              <a:rPr lang="en-US" sz="2400">
                <a:cs typeface="+mn-cs"/>
              </a:rPr>
              <a:t>Patterns may be different</a:t>
            </a:r>
          </a:p>
          <a:p>
            <a:pPr lvl="1">
              <a:defRPr/>
            </a:pPr>
            <a:r>
              <a:rPr lang="en-US" sz="2000"/>
              <a:t>Structural match may not exist</a:t>
            </a:r>
          </a:p>
        </p:txBody>
      </p:sp>
      <p:pic>
        <p:nvPicPr>
          <p:cNvPr id="1471492" name="Picture 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681663" y="1652588"/>
            <a:ext cx="2219325" cy="1381125"/>
          </a:xfrm>
          <a:extLst>
            <a:ext uri="{91240B29-F687-4f45-9708-019B960494DF}">
              <a14:hiddenLine xmlns:a14="http://schemas.microsoft.com/office/drawing/2010/main" xmlns="" w="2540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pic>
        <p:nvPicPr>
          <p:cNvPr id="1471494" name="Picture 6"/>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289425" y="4124325"/>
            <a:ext cx="4681538" cy="1905000"/>
          </a:xfrm>
          <a:extLst>
            <a:ext uri="{91240B29-F687-4f45-9708-019B960494DF}">
              <a14:hiddenLine xmlns:a14="http://schemas.microsoft.com/office/drawing/2010/main" xmlns="" w="2540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714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7149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714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7149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71491">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47149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71491">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714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 Giovanni De Micheli</a:t>
            </a:r>
          </a:p>
        </p:txBody>
      </p:sp>
      <p:sp>
        <p:nvSpPr>
          <p:cNvPr id="5" name="Slide Number Placeholder 4"/>
          <p:cNvSpPr>
            <a:spLocks noGrp="1"/>
          </p:cNvSpPr>
          <p:nvPr>
            <p:ph type="sldNum" sz="quarter" idx="11"/>
          </p:nvPr>
        </p:nvSpPr>
        <p:spPr/>
        <p:txBody>
          <a:bodyPr/>
          <a:lstStyle/>
          <a:p>
            <a:pPr>
              <a:defRPr/>
            </a:pPr>
            <a:fld id="{76EABCCE-F06F-0444-9F68-C89D31FFD18A}" type="slidenum">
              <a:rPr lang="en-US"/>
              <a:pPr>
                <a:defRPr/>
              </a:pPr>
              <a:t>16</a:t>
            </a:fld>
            <a:endParaRPr lang="en-US"/>
          </a:p>
        </p:txBody>
      </p:sp>
      <p:sp>
        <p:nvSpPr>
          <p:cNvPr id="1474562" name="Rectangle 2"/>
          <p:cNvSpPr>
            <a:spLocks noGrp="1" noChangeArrowheads="1"/>
          </p:cNvSpPr>
          <p:nvPr>
            <p:ph type="title"/>
          </p:nvPr>
        </p:nvSpPr>
        <p:spPr/>
        <p:txBody>
          <a:bodyPr/>
          <a:lstStyle/>
          <a:p>
            <a:pPr>
              <a:defRPr/>
            </a:pPr>
            <a:r>
              <a:rPr lang="en-US">
                <a:cs typeface="+mj-cs"/>
              </a:rPr>
              <a:t>Structural matching and covering</a:t>
            </a:r>
          </a:p>
        </p:txBody>
      </p:sp>
      <p:sp>
        <p:nvSpPr>
          <p:cNvPr id="1474563" name="Rectangle 3"/>
          <p:cNvSpPr>
            <a:spLocks noGrp="1" noChangeArrowheads="1"/>
          </p:cNvSpPr>
          <p:nvPr>
            <p:ph type="body" idx="1"/>
          </p:nvPr>
        </p:nvSpPr>
        <p:spPr/>
        <p:txBody>
          <a:bodyPr/>
          <a:lstStyle/>
          <a:p>
            <a:pPr>
              <a:defRPr/>
            </a:pPr>
            <a:r>
              <a:rPr lang="en-US">
                <a:cs typeface="+mn-cs"/>
              </a:rPr>
              <a:t>Expression patterns</a:t>
            </a:r>
          </a:p>
          <a:p>
            <a:pPr lvl="1">
              <a:defRPr/>
            </a:pPr>
            <a:r>
              <a:rPr lang="en-US"/>
              <a:t>Represented by dags</a:t>
            </a:r>
          </a:p>
          <a:p>
            <a:pPr>
              <a:defRPr/>
            </a:pPr>
            <a:r>
              <a:rPr lang="en-US">
                <a:cs typeface="+mn-cs"/>
              </a:rPr>
              <a:t>Identify pattern dags in network</a:t>
            </a:r>
          </a:p>
          <a:p>
            <a:pPr lvl="1">
              <a:defRPr/>
            </a:pPr>
            <a:r>
              <a:rPr lang="en-US"/>
              <a:t>Sub-graph isomorphism</a:t>
            </a:r>
          </a:p>
          <a:p>
            <a:pPr>
              <a:defRPr/>
            </a:pPr>
            <a:r>
              <a:rPr lang="en-US">
                <a:cs typeface="+mn-cs"/>
              </a:rPr>
              <a:t>Simplification:</a:t>
            </a:r>
          </a:p>
          <a:p>
            <a:pPr lvl="1">
              <a:defRPr/>
            </a:pPr>
            <a:r>
              <a:rPr lang="en-US"/>
              <a:t>Use tree patterns</a:t>
            </a:r>
          </a:p>
          <a:p>
            <a:pPr>
              <a:defRPr/>
            </a:pPr>
            <a:r>
              <a:rPr lang="en-US">
                <a:cs typeface="+mn-cs"/>
              </a:rPr>
              <a:t>Typical problems with </a:t>
            </a:r>
            <a:r>
              <a:rPr lang="en-US">
                <a:solidFill>
                  <a:schemeClr val="tx2"/>
                </a:solidFill>
                <a:cs typeface="+mn-cs"/>
              </a:rPr>
              <a:t>EXOR</a:t>
            </a:r>
            <a:r>
              <a:rPr lang="en-US">
                <a:cs typeface="+mn-cs"/>
              </a:rPr>
              <a:t>s and </a:t>
            </a:r>
            <a:r>
              <a:rPr lang="en-US">
                <a:solidFill>
                  <a:schemeClr val="tx2"/>
                </a:solidFill>
                <a:cs typeface="+mn-cs"/>
              </a:rPr>
              <a:t>MAJ</a:t>
            </a:r>
            <a:r>
              <a:rPr lang="en-US">
                <a:cs typeface="+mn-cs"/>
              </a:rPr>
              <a:t>ority functions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 Giovanni De Micheli</a:t>
            </a:r>
          </a:p>
        </p:txBody>
      </p:sp>
      <p:sp>
        <p:nvSpPr>
          <p:cNvPr id="5" name="Slide Number Placeholder 4"/>
          <p:cNvSpPr>
            <a:spLocks noGrp="1"/>
          </p:cNvSpPr>
          <p:nvPr>
            <p:ph type="sldNum" sz="quarter" idx="11"/>
          </p:nvPr>
        </p:nvSpPr>
        <p:spPr/>
        <p:txBody>
          <a:bodyPr/>
          <a:lstStyle/>
          <a:p>
            <a:pPr>
              <a:defRPr/>
            </a:pPr>
            <a:fld id="{1F35CE73-9569-8F4C-AE5C-48E65E41AC83}" type="slidenum">
              <a:rPr lang="en-US"/>
              <a:pPr>
                <a:defRPr/>
              </a:pPr>
              <a:t>17</a:t>
            </a:fld>
            <a:endParaRPr lang="en-US"/>
          </a:p>
        </p:txBody>
      </p:sp>
      <p:sp>
        <p:nvSpPr>
          <p:cNvPr id="1475586" name="Rectangle 2"/>
          <p:cNvSpPr>
            <a:spLocks noGrp="1" noChangeArrowheads="1"/>
          </p:cNvSpPr>
          <p:nvPr>
            <p:ph type="title"/>
          </p:nvPr>
        </p:nvSpPr>
        <p:spPr/>
        <p:txBody>
          <a:bodyPr/>
          <a:lstStyle/>
          <a:p>
            <a:pPr>
              <a:defRPr/>
            </a:pPr>
            <a:r>
              <a:rPr lang="en-US">
                <a:cs typeface="+mj-cs"/>
              </a:rPr>
              <a:t>Example</a:t>
            </a:r>
          </a:p>
        </p:txBody>
      </p:sp>
      <p:pic>
        <p:nvPicPr>
          <p:cNvPr id="1475587"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 Giovanni De Micheli</a:t>
            </a:r>
          </a:p>
        </p:txBody>
      </p:sp>
      <p:sp>
        <p:nvSpPr>
          <p:cNvPr id="5" name="Slide Number Placeholder 4"/>
          <p:cNvSpPr>
            <a:spLocks noGrp="1"/>
          </p:cNvSpPr>
          <p:nvPr>
            <p:ph type="sldNum" sz="quarter" idx="11"/>
          </p:nvPr>
        </p:nvSpPr>
        <p:spPr/>
        <p:txBody>
          <a:bodyPr/>
          <a:lstStyle/>
          <a:p>
            <a:pPr>
              <a:defRPr/>
            </a:pPr>
            <a:fld id="{21143EA0-C9DC-1A48-BF7E-84F92847576B}" type="slidenum">
              <a:rPr lang="en-US"/>
              <a:pPr>
                <a:defRPr/>
              </a:pPr>
              <a:t>18</a:t>
            </a:fld>
            <a:endParaRPr lang="en-US"/>
          </a:p>
        </p:txBody>
      </p:sp>
      <p:sp>
        <p:nvSpPr>
          <p:cNvPr id="1476610" name="Rectangle 2"/>
          <p:cNvSpPr>
            <a:spLocks noGrp="1" noChangeArrowheads="1"/>
          </p:cNvSpPr>
          <p:nvPr>
            <p:ph type="title"/>
          </p:nvPr>
        </p:nvSpPr>
        <p:spPr/>
        <p:txBody>
          <a:bodyPr/>
          <a:lstStyle/>
          <a:p>
            <a:pPr>
              <a:defRPr/>
            </a:pPr>
            <a:r>
              <a:rPr lang="en-US">
                <a:cs typeface="+mj-cs"/>
              </a:rPr>
              <a:t>Tree-based matching</a:t>
            </a:r>
          </a:p>
        </p:txBody>
      </p:sp>
      <p:sp>
        <p:nvSpPr>
          <p:cNvPr id="1476611" name="Rectangle 3"/>
          <p:cNvSpPr>
            <a:spLocks noGrp="1" noChangeArrowheads="1"/>
          </p:cNvSpPr>
          <p:nvPr>
            <p:ph type="body" idx="1"/>
          </p:nvPr>
        </p:nvSpPr>
        <p:spPr/>
        <p:txBody>
          <a:bodyPr/>
          <a:lstStyle/>
          <a:p>
            <a:pPr>
              <a:defRPr/>
            </a:pPr>
            <a:r>
              <a:rPr lang="en-US" sz="2400">
                <a:cs typeface="+mn-cs"/>
              </a:rPr>
              <a:t>Network:</a:t>
            </a:r>
          </a:p>
          <a:p>
            <a:pPr lvl="1">
              <a:defRPr/>
            </a:pPr>
            <a:r>
              <a:rPr lang="en-US" sz="2000"/>
              <a:t>Partitioned and decomposed</a:t>
            </a:r>
          </a:p>
          <a:p>
            <a:pPr lvl="2">
              <a:defRPr/>
            </a:pPr>
            <a:r>
              <a:rPr lang="en-US" sz="1800"/>
              <a:t>NOR2 (or NAND2) + INV</a:t>
            </a:r>
          </a:p>
          <a:p>
            <a:pPr lvl="2">
              <a:defRPr/>
            </a:pPr>
            <a:r>
              <a:rPr lang="en-US" sz="1800"/>
              <a:t>Generic base functions </a:t>
            </a:r>
          </a:p>
          <a:p>
            <a:pPr lvl="3">
              <a:defRPr/>
            </a:pPr>
            <a:r>
              <a:rPr lang="en-US" sz="1600"/>
              <a:t>Not much used</a:t>
            </a:r>
          </a:p>
          <a:p>
            <a:pPr lvl="2">
              <a:defRPr/>
            </a:pPr>
            <a:r>
              <a:rPr lang="en-US" sz="1800"/>
              <a:t>Subject tree</a:t>
            </a:r>
          </a:p>
          <a:p>
            <a:pPr>
              <a:defRPr/>
            </a:pPr>
            <a:r>
              <a:rPr lang="en-US" sz="2400">
                <a:cs typeface="+mn-cs"/>
              </a:rPr>
              <a:t>Library</a:t>
            </a:r>
          </a:p>
          <a:p>
            <a:pPr lvl="1">
              <a:defRPr/>
            </a:pPr>
            <a:r>
              <a:rPr lang="en-US" sz="2000"/>
              <a:t>Represented by trees</a:t>
            </a:r>
          </a:p>
          <a:p>
            <a:pPr lvl="1">
              <a:defRPr/>
            </a:pPr>
            <a:r>
              <a:rPr lang="en-US" sz="2000"/>
              <a:t>Possibly more than one tree per cell</a:t>
            </a:r>
          </a:p>
          <a:p>
            <a:pPr>
              <a:defRPr/>
            </a:pPr>
            <a:r>
              <a:rPr lang="en-US" sz="2400">
                <a:cs typeface="+mn-cs"/>
              </a:rPr>
              <a:t>Pattern recognition</a:t>
            </a:r>
          </a:p>
          <a:p>
            <a:pPr lvl="1">
              <a:defRPr/>
            </a:pPr>
            <a:r>
              <a:rPr lang="en-US" sz="2000"/>
              <a:t>Simple binary tree match</a:t>
            </a:r>
          </a:p>
          <a:p>
            <a:pPr lvl="1">
              <a:defRPr/>
            </a:pPr>
            <a:r>
              <a:rPr lang="en-US" sz="2000"/>
              <a:t>Aho-Corasik automaton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7661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7661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76611">
                                            <p:txEl>
                                              <p:pRg st="8" end="8"/>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76611">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76611">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766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ooter Placeholder 4"/>
          <p:cNvSpPr>
            <a:spLocks noGrp="1"/>
          </p:cNvSpPr>
          <p:nvPr>
            <p:ph type="ftr" sz="quarter" idx="10"/>
          </p:nvPr>
        </p:nvSpPr>
        <p:spPr/>
        <p:txBody>
          <a:bodyPr/>
          <a:lstStyle/>
          <a:p>
            <a:pPr>
              <a:defRPr/>
            </a:pPr>
            <a:r>
              <a:rPr lang="en-US"/>
              <a:t>(c) Giovanni De Micheli</a:t>
            </a:r>
          </a:p>
        </p:txBody>
      </p:sp>
      <p:sp>
        <p:nvSpPr>
          <p:cNvPr id="50" name="Slide Number Placeholder 5"/>
          <p:cNvSpPr>
            <a:spLocks noGrp="1"/>
          </p:cNvSpPr>
          <p:nvPr>
            <p:ph type="sldNum" sz="quarter" idx="11"/>
          </p:nvPr>
        </p:nvSpPr>
        <p:spPr/>
        <p:txBody>
          <a:bodyPr/>
          <a:lstStyle/>
          <a:p>
            <a:pPr>
              <a:defRPr/>
            </a:pPr>
            <a:fld id="{F5805EF1-374A-7142-A381-E9448735CA1B}" type="slidenum">
              <a:rPr lang="en-US"/>
              <a:pPr>
                <a:defRPr/>
              </a:pPr>
              <a:t>19</a:t>
            </a:fld>
            <a:endParaRPr lang="en-US"/>
          </a:p>
        </p:txBody>
      </p:sp>
      <p:sp>
        <p:nvSpPr>
          <p:cNvPr id="1480706" name="Rectangle 2"/>
          <p:cNvSpPr>
            <a:spLocks noGrp="1" noChangeArrowheads="1"/>
          </p:cNvSpPr>
          <p:nvPr>
            <p:ph type="title"/>
          </p:nvPr>
        </p:nvSpPr>
        <p:spPr/>
        <p:txBody>
          <a:bodyPr/>
          <a:lstStyle/>
          <a:p>
            <a:pPr>
              <a:defRPr/>
            </a:pPr>
            <a:r>
              <a:rPr lang="en-US">
                <a:cs typeface="+mj-cs"/>
              </a:rPr>
              <a:t>Example</a:t>
            </a:r>
          </a:p>
        </p:txBody>
      </p:sp>
      <p:grpSp>
        <p:nvGrpSpPr>
          <p:cNvPr id="56324" name="Group 46"/>
          <p:cNvGrpSpPr>
            <a:grpSpLocks/>
          </p:cNvGrpSpPr>
          <p:nvPr/>
        </p:nvGrpSpPr>
        <p:grpSpPr bwMode="auto">
          <a:xfrm>
            <a:off x="639763" y="2281238"/>
            <a:ext cx="1554162" cy="2928937"/>
            <a:chOff x="575" y="1437"/>
            <a:chExt cx="979" cy="1845"/>
          </a:xfrm>
        </p:grpSpPr>
        <p:sp>
          <p:nvSpPr>
            <p:cNvPr id="1480711" name="Oval 7"/>
            <p:cNvSpPr>
              <a:spLocks noChangeArrowheads="1"/>
            </p:cNvSpPr>
            <p:nvPr/>
          </p:nvSpPr>
          <p:spPr bwMode="auto">
            <a:xfrm>
              <a:off x="575" y="2015"/>
              <a:ext cx="115" cy="115"/>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0712" name="Oval 8"/>
            <p:cNvSpPr>
              <a:spLocks noChangeArrowheads="1"/>
            </p:cNvSpPr>
            <p:nvPr/>
          </p:nvSpPr>
          <p:spPr bwMode="auto">
            <a:xfrm>
              <a:off x="863" y="1437"/>
              <a:ext cx="115" cy="115"/>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0714" name="Oval 10"/>
            <p:cNvSpPr>
              <a:spLocks noChangeArrowheads="1"/>
            </p:cNvSpPr>
            <p:nvPr/>
          </p:nvSpPr>
          <p:spPr bwMode="auto">
            <a:xfrm>
              <a:off x="1151" y="2015"/>
              <a:ext cx="115" cy="115"/>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0715" name="Oval 11"/>
            <p:cNvSpPr>
              <a:spLocks noChangeArrowheads="1"/>
            </p:cNvSpPr>
            <p:nvPr/>
          </p:nvSpPr>
          <p:spPr bwMode="auto">
            <a:xfrm>
              <a:off x="1151" y="2591"/>
              <a:ext cx="115" cy="115"/>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0722" name="Oval 18"/>
            <p:cNvSpPr>
              <a:spLocks noChangeArrowheads="1"/>
            </p:cNvSpPr>
            <p:nvPr/>
          </p:nvSpPr>
          <p:spPr bwMode="auto">
            <a:xfrm>
              <a:off x="575" y="2591"/>
              <a:ext cx="115" cy="115"/>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0725" name="Oval 21"/>
            <p:cNvSpPr>
              <a:spLocks noChangeArrowheads="1"/>
            </p:cNvSpPr>
            <p:nvPr/>
          </p:nvSpPr>
          <p:spPr bwMode="auto">
            <a:xfrm>
              <a:off x="863" y="3167"/>
              <a:ext cx="115" cy="115"/>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0728" name="Oval 24"/>
            <p:cNvSpPr>
              <a:spLocks noChangeArrowheads="1"/>
            </p:cNvSpPr>
            <p:nvPr/>
          </p:nvSpPr>
          <p:spPr bwMode="auto">
            <a:xfrm>
              <a:off x="1439" y="3167"/>
              <a:ext cx="115" cy="115"/>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1480729" name="AutoShape 25"/>
            <p:cNvCxnSpPr>
              <a:cxnSpLocks noChangeShapeType="1"/>
              <a:stCxn id="1480712" idx="3"/>
              <a:endCxn id="1480711" idx="7"/>
            </p:cNvCxnSpPr>
            <p:nvPr/>
          </p:nvCxnSpPr>
          <p:spPr bwMode="auto">
            <a:xfrm flipH="1">
              <a:off x="673" y="1543"/>
              <a:ext cx="207" cy="481"/>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80730" name="AutoShape 26"/>
            <p:cNvCxnSpPr>
              <a:cxnSpLocks noChangeShapeType="1"/>
              <a:stCxn id="1480712" idx="5"/>
              <a:endCxn id="1480714" idx="1"/>
            </p:cNvCxnSpPr>
            <p:nvPr/>
          </p:nvCxnSpPr>
          <p:spPr bwMode="auto">
            <a:xfrm>
              <a:off x="961" y="1543"/>
              <a:ext cx="207" cy="481"/>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80731" name="AutoShape 27"/>
            <p:cNvCxnSpPr>
              <a:cxnSpLocks noChangeShapeType="1"/>
              <a:stCxn id="1480711" idx="4"/>
              <a:endCxn id="1480722" idx="0"/>
            </p:cNvCxnSpPr>
            <p:nvPr/>
          </p:nvCxnSpPr>
          <p:spPr bwMode="auto">
            <a:xfrm>
              <a:off x="633" y="2138"/>
              <a:ext cx="0" cy="445"/>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80732" name="AutoShape 28"/>
            <p:cNvCxnSpPr>
              <a:cxnSpLocks noChangeShapeType="1"/>
              <a:stCxn id="1480714" idx="4"/>
              <a:endCxn id="1480715" idx="0"/>
            </p:cNvCxnSpPr>
            <p:nvPr/>
          </p:nvCxnSpPr>
          <p:spPr bwMode="auto">
            <a:xfrm>
              <a:off x="1209" y="2138"/>
              <a:ext cx="0" cy="445"/>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80733" name="AutoShape 29"/>
            <p:cNvCxnSpPr>
              <a:cxnSpLocks noChangeShapeType="1"/>
              <a:stCxn id="1480715" idx="3"/>
              <a:endCxn id="1480725" idx="7"/>
            </p:cNvCxnSpPr>
            <p:nvPr/>
          </p:nvCxnSpPr>
          <p:spPr bwMode="auto">
            <a:xfrm flipH="1">
              <a:off x="961" y="2697"/>
              <a:ext cx="207" cy="479"/>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80734" name="AutoShape 30"/>
            <p:cNvCxnSpPr>
              <a:cxnSpLocks noChangeShapeType="1"/>
              <a:stCxn id="1480715" idx="5"/>
              <a:endCxn id="1480728" idx="1"/>
            </p:cNvCxnSpPr>
            <p:nvPr/>
          </p:nvCxnSpPr>
          <p:spPr bwMode="auto">
            <a:xfrm>
              <a:off x="1249" y="2697"/>
              <a:ext cx="207" cy="479"/>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56325" name="Group 47"/>
          <p:cNvGrpSpPr>
            <a:grpSpLocks/>
          </p:cNvGrpSpPr>
          <p:nvPr/>
        </p:nvGrpSpPr>
        <p:grpSpPr bwMode="auto">
          <a:xfrm>
            <a:off x="3198813" y="2284413"/>
            <a:ext cx="5210175" cy="2011362"/>
            <a:chOff x="2303" y="1439"/>
            <a:chExt cx="3282" cy="1267"/>
          </a:xfrm>
        </p:grpSpPr>
        <p:sp>
          <p:nvSpPr>
            <p:cNvPr id="1480713" name="Oval 9"/>
            <p:cNvSpPr>
              <a:spLocks noChangeArrowheads="1"/>
            </p:cNvSpPr>
            <p:nvPr/>
          </p:nvSpPr>
          <p:spPr bwMode="auto">
            <a:xfrm>
              <a:off x="2303" y="2015"/>
              <a:ext cx="115" cy="115"/>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0716" name="Oval 12"/>
            <p:cNvSpPr>
              <a:spLocks noChangeArrowheads="1"/>
            </p:cNvSpPr>
            <p:nvPr/>
          </p:nvSpPr>
          <p:spPr bwMode="auto">
            <a:xfrm>
              <a:off x="2879" y="2015"/>
              <a:ext cx="115" cy="115"/>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0717" name="Oval 13"/>
            <p:cNvSpPr>
              <a:spLocks noChangeArrowheads="1"/>
            </p:cNvSpPr>
            <p:nvPr/>
          </p:nvSpPr>
          <p:spPr bwMode="auto">
            <a:xfrm>
              <a:off x="2303" y="1439"/>
              <a:ext cx="115" cy="115"/>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0718" name="Oval 14"/>
            <p:cNvSpPr>
              <a:spLocks noChangeArrowheads="1"/>
            </p:cNvSpPr>
            <p:nvPr/>
          </p:nvSpPr>
          <p:spPr bwMode="auto">
            <a:xfrm>
              <a:off x="3167" y="1439"/>
              <a:ext cx="115" cy="115"/>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0719" name="Oval 15"/>
            <p:cNvSpPr>
              <a:spLocks noChangeArrowheads="1"/>
            </p:cNvSpPr>
            <p:nvPr/>
          </p:nvSpPr>
          <p:spPr bwMode="auto">
            <a:xfrm>
              <a:off x="3455" y="2015"/>
              <a:ext cx="115" cy="115"/>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0720" name="Oval 16"/>
            <p:cNvSpPr>
              <a:spLocks noChangeArrowheads="1"/>
            </p:cNvSpPr>
            <p:nvPr/>
          </p:nvSpPr>
          <p:spPr bwMode="auto">
            <a:xfrm>
              <a:off x="4030" y="1439"/>
              <a:ext cx="115" cy="115"/>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0721" name="Oval 17"/>
            <p:cNvSpPr>
              <a:spLocks noChangeArrowheads="1"/>
            </p:cNvSpPr>
            <p:nvPr/>
          </p:nvSpPr>
          <p:spPr bwMode="auto">
            <a:xfrm>
              <a:off x="4030" y="2015"/>
              <a:ext cx="115" cy="115"/>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0723" name="Oval 19"/>
            <p:cNvSpPr>
              <a:spLocks noChangeArrowheads="1"/>
            </p:cNvSpPr>
            <p:nvPr/>
          </p:nvSpPr>
          <p:spPr bwMode="auto">
            <a:xfrm>
              <a:off x="4894" y="2015"/>
              <a:ext cx="115" cy="115"/>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0724" name="Oval 20"/>
            <p:cNvSpPr>
              <a:spLocks noChangeArrowheads="1"/>
            </p:cNvSpPr>
            <p:nvPr/>
          </p:nvSpPr>
          <p:spPr bwMode="auto">
            <a:xfrm>
              <a:off x="5182" y="1439"/>
              <a:ext cx="115" cy="115"/>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0726" name="Oval 22"/>
            <p:cNvSpPr>
              <a:spLocks noChangeArrowheads="1"/>
            </p:cNvSpPr>
            <p:nvPr/>
          </p:nvSpPr>
          <p:spPr bwMode="auto">
            <a:xfrm>
              <a:off x="5470" y="2015"/>
              <a:ext cx="115" cy="115"/>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0735" name="Oval 31"/>
            <p:cNvSpPr>
              <a:spLocks noChangeArrowheads="1"/>
            </p:cNvSpPr>
            <p:nvPr/>
          </p:nvSpPr>
          <p:spPr bwMode="auto">
            <a:xfrm>
              <a:off x="4894" y="2591"/>
              <a:ext cx="115" cy="115"/>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0736" name="Oval 32"/>
            <p:cNvSpPr>
              <a:spLocks noChangeArrowheads="1"/>
            </p:cNvSpPr>
            <p:nvPr/>
          </p:nvSpPr>
          <p:spPr bwMode="auto">
            <a:xfrm>
              <a:off x="5470" y="2591"/>
              <a:ext cx="115" cy="115"/>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0737" name="Oval 33"/>
            <p:cNvSpPr>
              <a:spLocks noChangeArrowheads="1"/>
            </p:cNvSpPr>
            <p:nvPr/>
          </p:nvSpPr>
          <p:spPr bwMode="auto">
            <a:xfrm>
              <a:off x="3742" y="2591"/>
              <a:ext cx="115" cy="115"/>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0738" name="Oval 34"/>
            <p:cNvSpPr>
              <a:spLocks noChangeArrowheads="1"/>
            </p:cNvSpPr>
            <p:nvPr/>
          </p:nvSpPr>
          <p:spPr bwMode="auto">
            <a:xfrm>
              <a:off x="4318" y="2591"/>
              <a:ext cx="115" cy="115"/>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1480740" name="AutoShape 36"/>
            <p:cNvCxnSpPr>
              <a:cxnSpLocks noChangeShapeType="1"/>
              <a:stCxn id="1480717" idx="4"/>
              <a:endCxn id="1480713" idx="0"/>
            </p:cNvCxnSpPr>
            <p:nvPr/>
          </p:nvCxnSpPr>
          <p:spPr bwMode="auto">
            <a:xfrm>
              <a:off x="2361" y="1562"/>
              <a:ext cx="0" cy="445"/>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80741" name="AutoShape 37"/>
            <p:cNvCxnSpPr>
              <a:cxnSpLocks noChangeShapeType="1"/>
              <a:stCxn id="1480718" idx="3"/>
              <a:endCxn id="1480716" idx="7"/>
            </p:cNvCxnSpPr>
            <p:nvPr/>
          </p:nvCxnSpPr>
          <p:spPr bwMode="auto">
            <a:xfrm flipH="1">
              <a:off x="2977" y="1545"/>
              <a:ext cx="207" cy="479"/>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80742" name="AutoShape 38"/>
            <p:cNvCxnSpPr>
              <a:cxnSpLocks noChangeShapeType="1"/>
              <a:stCxn id="1480718" idx="5"/>
              <a:endCxn id="1480719" idx="1"/>
            </p:cNvCxnSpPr>
            <p:nvPr/>
          </p:nvCxnSpPr>
          <p:spPr bwMode="auto">
            <a:xfrm>
              <a:off x="3265" y="1545"/>
              <a:ext cx="207" cy="479"/>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80743" name="AutoShape 39"/>
            <p:cNvCxnSpPr>
              <a:cxnSpLocks noChangeShapeType="1"/>
              <a:stCxn id="1480720" idx="4"/>
              <a:endCxn id="1480721" idx="0"/>
            </p:cNvCxnSpPr>
            <p:nvPr/>
          </p:nvCxnSpPr>
          <p:spPr bwMode="auto">
            <a:xfrm>
              <a:off x="4088" y="1562"/>
              <a:ext cx="0" cy="445"/>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80744" name="AutoShape 40"/>
            <p:cNvCxnSpPr>
              <a:cxnSpLocks noChangeShapeType="1"/>
              <a:stCxn id="1480721" idx="3"/>
              <a:endCxn id="1480737" idx="7"/>
            </p:cNvCxnSpPr>
            <p:nvPr/>
          </p:nvCxnSpPr>
          <p:spPr bwMode="auto">
            <a:xfrm flipH="1">
              <a:off x="3840" y="2121"/>
              <a:ext cx="207" cy="479"/>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80745" name="AutoShape 41"/>
            <p:cNvCxnSpPr>
              <a:cxnSpLocks noChangeShapeType="1"/>
              <a:stCxn id="1480721" idx="5"/>
              <a:endCxn id="1480738" idx="1"/>
            </p:cNvCxnSpPr>
            <p:nvPr/>
          </p:nvCxnSpPr>
          <p:spPr bwMode="auto">
            <a:xfrm>
              <a:off x="4128" y="2121"/>
              <a:ext cx="207" cy="479"/>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80746" name="AutoShape 42"/>
            <p:cNvCxnSpPr>
              <a:cxnSpLocks noChangeShapeType="1"/>
              <a:stCxn id="1480724" idx="3"/>
              <a:endCxn id="1480723" idx="7"/>
            </p:cNvCxnSpPr>
            <p:nvPr/>
          </p:nvCxnSpPr>
          <p:spPr bwMode="auto">
            <a:xfrm flipH="1">
              <a:off x="4992" y="1545"/>
              <a:ext cx="207" cy="479"/>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80747" name="AutoShape 43"/>
            <p:cNvCxnSpPr>
              <a:cxnSpLocks noChangeShapeType="1"/>
              <a:stCxn id="1480724" idx="5"/>
              <a:endCxn id="1480726" idx="1"/>
            </p:cNvCxnSpPr>
            <p:nvPr/>
          </p:nvCxnSpPr>
          <p:spPr bwMode="auto">
            <a:xfrm>
              <a:off x="5280" y="1545"/>
              <a:ext cx="207" cy="479"/>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80748" name="AutoShape 44"/>
            <p:cNvCxnSpPr>
              <a:cxnSpLocks noChangeShapeType="1"/>
              <a:stCxn id="1480723" idx="4"/>
              <a:endCxn id="1480735" idx="0"/>
            </p:cNvCxnSpPr>
            <p:nvPr/>
          </p:nvCxnSpPr>
          <p:spPr bwMode="auto">
            <a:xfrm>
              <a:off x="4952" y="2138"/>
              <a:ext cx="0" cy="445"/>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80749" name="AutoShape 45"/>
            <p:cNvCxnSpPr>
              <a:cxnSpLocks noChangeShapeType="1"/>
              <a:stCxn id="1480726" idx="4"/>
              <a:endCxn id="1480736" idx="0"/>
            </p:cNvCxnSpPr>
            <p:nvPr/>
          </p:nvCxnSpPr>
          <p:spPr bwMode="auto">
            <a:xfrm>
              <a:off x="5528" y="2138"/>
              <a:ext cx="0" cy="445"/>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sp>
        <p:nvSpPr>
          <p:cNvPr id="1480752" name="Text Box 48"/>
          <p:cNvSpPr txBox="1">
            <a:spLocks noChangeArrowheads="1"/>
          </p:cNvSpPr>
          <p:nvPr/>
        </p:nvSpPr>
        <p:spPr bwMode="auto">
          <a:xfrm>
            <a:off x="455613" y="1462088"/>
            <a:ext cx="19050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b="1">
                <a:cs typeface="+mn-cs"/>
              </a:rPr>
              <a:t>SUBJECT TREE</a:t>
            </a:r>
          </a:p>
        </p:txBody>
      </p:sp>
      <p:sp>
        <p:nvSpPr>
          <p:cNvPr id="1480753" name="Text Box 49"/>
          <p:cNvSpPr txBox="1">
            <a:spLocks noChangeArrowheads="1"/>
          </p:cNvSpPr>
          <p:nvPr/>
        </p:nvSpPr>
        <p:spPr bwMode="auto">
          <a:xfrm>
            <a:off x="4570413" y="1462088"/>
            <a:ext cx="2084387"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b="1">
                <a:cs typeface="+mn-cs"/>
              </a:rPr>
              <a:t>PATTERN TREES</a:t>
            </a:r>
          </a:p>
        </p:txBody>
      </p:sp>
      <p:sp>
        <p:nvSpPr>
          <p:cNvPr id="1480754" name="Text Box 50"/>
          <p:cNvSpPr txBox="1">
            <a:spLocks noChangeArrowheads="1"/>
          </p:cNvSpPr>
          <p:nvPr/>
        </p:nvSpPr>
        <p:spPr bwMode="auto">
          <a:xfrm>
            <a:off x="2878138" y="4478338"/>
            <a:ext cx="78105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cost = 2</a:t>
            </a:r>
          </a:p>
          <a:p>
            <a:pPr>
              <a:defRPr/>
            </a:pPr>
            <a:r>
              <a:rPr lang="en-US" sz="2000" b="1">
                <a:cs typeface="+mn-cs"/>
              </a:rPr>
              <a:t>INV</a:t>
            </a:r>
          </a:p>
        </p:txBody>
      </p:sp>
      <p:sp>
        <p:nvSpPr>
          <p:cNvPr id="1480756" name="Text Box 52"/>
          <p:cNvSpPr txBox="1">
            <a:spLocks noChangeArrowheads="1"/>
          </p:cNvSpPr>
          <p:nvPr/>
        </p:nvSpPr>
        <p:spPr bwMode="auto">
          <a:xfrm>
            <a:off x="4295775" y="4478338"/>
            <a:ext cx="78105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cost = 3</a:t>
            </a:r>
          </a:p>
          <a:p>
            <a:pPr>
              <a:defRPr/>
            </a:pPr>
            <a:r>
              <a:rPr lang="en-US" sz="2000" b="1">
                <a:cs typeface="+mn-cs"/>
              </a:rPr>
              <a:t>NAND</a:t>
            </a:r>
          </a:p>
        </p:txBody>
      </p:sp>
      <p:sp>
        <p:nvSpPr>
          <p:cNvPr id="1480757" name="Text Box 53"/>
          <p:cNvSpPr txBox="1">
            <a:spLocks noChangeArrowheads="1"/>
          </p:cNvSpPr>
          <p:nvPr/>
        </p:nvSpPr>
        <p:spPr bwMode="auto">
          <a:xfrm>
            <a:off x="5667375" y="4478338"/>
            <a:ext cx="78105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cost = 4</a:t>
            </a:r>
          </a:p>
          <a:p>
            <a:pPr>
              <a:defRPr/>
            </a:pPr>
            <a:r>
              <a:rPr lang="en-US" sz="2000" b="1">
                <a:cs typeface="+mn-cs"/>
              </a:rPr>
              <a:t>AND</a:t>
            </a:r>
          </a:p>
        </p:txBody>
      </p:sp>
      <p:sp>
        <p:nvSpPr>
          <p:cNvPr id="1480758" name="Text Box 54"/>
          <p:cNvSpPr txBox="1">
            <a:spLocks noChangeArrowheads="1"/>
          </p:cNvSpPr>
          <p:nvPr/>
        </p:nvSpPr>
        <p:spPr bwMode="auto">
          <a:xfrm>
            <a:off x="7494588" y="4478338"/>
            <a:ext cx="78105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cost = 5</a:t>
            </a:r>
          </a:p>
          <a:p>
            <a:pPr>
              <a:defRPr/>
            </a:pPr>
            <a:r>
              <a:rPr lang="en-US" sz="2000" b="1">
                <a:cs typeface="+mn-cs"/>
              </a:rPr>
              <a:t>OR</a:t>
            </a:r>
          </a:p>
        </p:txBody>
      </p:sp>
      <p:sp>
        <p:nvSpPr>
          <p:cNvPr id="1480759" name="Line 55"/>
          <p:cNvSpPr>
            <a:spLocks noChangeShapeType="1"/>
          </p:cNvSpPr>
          <p:nvPr/>
        </p:nvSpPr>
        <p:spPr bwMode="auto">
          <a:xfrm>
            <a:off x="2649538" y="1279525"/>
            <a:ext cx="0" cy="4570413"/>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 Giovanni De Micheli</a:t>
            </a:r>
          </a:p>
        </p:txBody>
      </p:sp>
      <p:sp>
        <p:nvSpPr>
          <p:cNvPr id="5" name="Slide Number Placeholder 4"/>
          <p:cNvSpPr>
            <a:spLocks noGrp="1"/>
          </p:cNvSpPr>
          <p:nvPr>
            <p:ph type="sldNum" sz="quarter" idx="11"/>
          </p:nvPr>
        </p:nvSpPr>
        <p:spPr/>
        <p:txBody>
          <a:bodyPr/>
          <a:lstStyle/>
          <a:p>
            <a:pPr>
              <a:defRPr/>
            </a:pPr>
            <a:fld id="{31EAB00A-D1D0-B24A-BD8E-CB778386D7E3}" type="slidenum">
              <a:rPr lang="en-US"/>
              <a:pPr>
                <a:defRPr/>
              </a:pPr>
              <a:t>2</a:t>
            </a:fld>
            <a:endParaRPr lang="en-US"/>
          </a:p>
        </p:txBody>
      </p:sp>
      <p:sp>
        <p:nvSpPr>
          <p:cNvPr id="1275906" name="Rectangle 2"/>
          <p:cNvSpPr>
            <a:spLocks noGrp="1" noChangeArrowheads="1"/>
          </p:cNvSpPr>
          <p:nvPr>
            <p:ph type="title"/>
          </p:nvPr>
        </p:nvSpPr>
        <p:spPr>
          <a:xfrm>
            <a:off x="231775" y="214313"/>
            <a:ext cx="8699500" cy="685800"/>
          </a:xfrm>
        </p:spPr>
        <p:txBody>
          <a:bodyPr/>
          <a:lstStyle/>
          <a:p>
            <a:pPr>
              <a:defRPr/>
            </a:pPr>
            <a:r>
              <a:rPr lang="en-US">
                <a:cs typeface="+mj-cs"/>
              </a:rPr>
              <a:t>Module 1</a:t>
            </a:r>
          </a:p>
        </p:txBody>
      </p:sp>
      <p:sp>
        <p:nvSpPr>
          <p:cNvPr id="1275907" name="Rectangle 3"/>
          <p:cNvSpPr>
            <a:spLocks noGrp="1" noChangeArrowheads="1"/>
          </p:cNvSpPr>
          <p:nvPr>
            <p:ph type="body" idx="1"/>
          </p:nvPr>
        </p:nvSpPr>
        <p:spPr/>
        <p:txBody>
          <a:bodyPr/>
          <a:lstStyle/>
          <a:p>
            <a:pPr>
              <a:defRPr/>
            </a:pPr>
            <a:r>
              <a:rPr lang="en-US" sz="3200">
                <a:cs typeface="+mn-cs"/>
              </a:rPr>
              <a:t>Objective</a:t>
            </a:r>
          </a:p>
          <a:p>
            <a:pPr lvl="1">
              <a:defRPr/>
            </a:pPr>
            <a:r>
              <a:rPr lang="en-US" sz="2800"/>
              <a:t>Libraries</a:t>
            </a:r>
          </a:p>
          <a:p>
            <a:pPr lvl="1">
              <a:defRPr/>
            </a:pPr>
            <a:r>
              <a:rPr lang="en-US" sz="2800"/>
              <a:t>Problem formulation and analysis</a:t>
            </a:r>
          </a:p>
          <a:p>
            <a:pPr lvl="1">
              <a:defRPr/>
            </a:pPr>
            <a:r>
              <a:rPr lang="en-US" sz="2800"/>
              <a:t>Algorithms for library binding based on structural methods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Footer Placeholder 4"/>
          <p:cNvSpPr>
            <a:spLocks noGrp="1"/>
          </p:cNvSpPr>
          <p:nvPr>
            <p:ph type="ftr" sz="quarter" idx="10"/>
          </p:nvPr>
        </p:nvSpPr>
        <p:spPr/>
        <p:txBody>
          <a:bodyPr/>
          <a:lstStyle/>
          <a:p>
            <a:pPr>
              <a:defRPr/>
            </a:pPr>
            <a:r>
              <a:rPr lang="en-US"/>
              <a:t>(c) Giovanni De Micheli</a:t>
            </a:r>
          </a:p>
        </p:txBody>
      </p:sp>
      <p:sp>
        <p:nvSpPr>
          <p:cNvPr id="157" name="Slide Number Placeholder 5"/>
          <p:cNvSpPr>
            <a:spLocks noGrp="1"/>
          </p:cNvSpPr>
          <p:nvPr>
            <p:ph type="sldNum" sz="quarter" idx="11"/>
          </p:nvPr>
        </p:nvSpPr>
        <p:spPr/>
        <p:txBody>
          <a:bodyPr/>
          <a:lstStyle/>
          <a:p>
            <a:pPr>
              <a:defRPr/>
            </a:pPr>
            <a:fld id="{7A87F188-6553-654B-940C-098CD9B0A6F1}" type="slidenum">
              <a:rPr lang="en-US"/>
              <a:pPr>
                <a:defRPr/>
              </a:pPr>
              <a:t>20</a:t>
            </a:fld>
            <a:endParaRPr lang="en-US"/>
          </a:p>
        </p:txBody>
      </p:sp>
      <p:sp>
        <p:nvSpPr>
          <p:cNvPr id="1537026" name="Rectangle 2"/>
          <p:cNvSpPr>
            <a:spLocks noGrp="1" noChangeArrowheads="1"/>
          </p:cNvSpPr>
          <p:nvPr>
            <p:ph type="title"/>
          </p:nvPr>
        </p:nvSpPr>
        <p:spPr>
          <a:xfrm>
            <a:off x="241300" y="101600"/>
            <a:ext cx="8699500" cy="685800"/>
          </a:xfrm>
        </p:spPr>
        <p:txBody>
          <a:bodyPr/>
          <a:lstStyle/>
          <a:p>
            <a:pPr>
              <a:defRPr/>
            </a:pPr>
            <a:r>
              <a:rPr lang="en-US">
                <a:cs typeface="+mj-cs"/>
              </a:rPr>
              <a:t>Example: Lib</a:t>
            </a:r>
          </a:p>
        </p:txBody>
      </p:sp>
      <p:grpSp>
        <p:nvGrpSpPr>
          <p:cNvPr id="1537312" name="Group 288"/>
          <p:cNvGrpSpPr>
            <a:grpSpLocks/>
          </p:cNvGrpSpPr>
          <p:nvPr/>
        </p:nvGrpSpPr>
        <p:grpSpPr bwMode="auto">
          <a:xfrm>
            <a:off x="547688" y="1370013"/>
            <a:ext cx="1420812" cy="4067175"/>
            <a:chOff x="345" y="863"/>
            <a:chExt cx="895" cy="2562"/>
          </a:xfrm>
        </p:grpSpPr>
        <p:sp>
          <p:nvSpPr>
            <p:cNvPr id="1537068" name="Text Box 44"/>
            <p:cNvSpPr txBox="1">
              <a:spLocks noChangeArrowheads="1"/>
            </p:cNvSpPr>
            <p:nvPr/>
          </p:nvSpPr>
          <p:spPr bwMode="auto">
            <a:xfrm>
              <a:off x="345" y="863"/>
              <a:ext cx="845" cy="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Match of s: t1</a:t>
              </a:r>
            </a:p>
            <a:p>
              <a:pPr>
                <a:defRPr/>
              </a:pPr>
              <a:r>
                <a:rPr lang="en-US" sz="2000" b="1">
                  <a:cs typeface="+mn-cs"/>
                </a:rPr>
                <a:t>cost = 2</a:t>
              </a:r>
            </a:p>
          </p:txBody>
        </p:sp>
        <p:grpSp>
          <p:nvGrpSpPr>
            <p:cNvPr id="58501" name="Group 279"/>
            <p:cNvGrpSpPr>
              <a:grpSpLocks/>
            </p:cNvGrpSpPr>
            <p:nvPr/>
          </p:nvGrpSpPr>
          <p:grpSpPr bwMode="auto">
            <a:xfrm>
              <a:off x="374" y="1842"/>
              <a:ext cx="866" cy="1583"/>
              <a:chOff x="374" y="1554"/>
              <a:chExt cx="866" cy="1583"/>
            </a:xfrm>
          </p:grpSpPr>
          <p:grpSp>
            <p:nvGrpSpPr>
              <p:cNvPr id="58503" name="Group 252"/>
              <p:cNvGrpSpPr>
                <a:grpSpLocks/>
              </p:cNvGrpSpPr>
              <p:nvPr/>
            </p:nvGrpSpPr>
            <p:grpSpPr bwMode="auto">
              <a:xfrm>
                <a:off x="374" y="1727"/>
                <a:ext cx="866" cy="1410"/>
                <a:chOff x="374" y="1727"/>
                <a:chExt cx="866" cy="1410"/>
              </a:xfrm>
            </p:grpSpPr>
            <p:sp>
              <p:nvSpPr>
                <p:cNvPr id="1537260" name="Oval 236"/>
                <p:cNvSpPr>
                  <a:spLocks noChangeArrowheads="1"/>
                </p:cNvSpPr>
                <p:nvPr/>
              </p:nvSpPr>
              <p:spPr bwMode="auto">
                <a:xfrm>
                  <a:off x="578" y="2504"/>
                  <a:ext cx="662" cy="633"/>
                </a:xfrm>
                <a:prstGeom prst="ellipse">
                  <a:avLst/>
                </a:prstGeom>
                <a:solidFill>
                  <a:srgbClr val="FF0000">
                    <a:alpha val="50000"/>
                  </a:srgbClr>
                </a:solidFill>
                <a:ln w="254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255" name="Oval 231"/>
                <p:cNvSpPr>
                  <a:spLocks noChangeArrowheads="1"/>
                </p:cNvSpPr>
                <p:nvPr/>
              </p:nvSpPr>
              <p:spPr bwMode="auto">
                <a:xfrm>
                  <a:off x="374" y="2072"/>
                  <a:ext cx="259" cy="605"/>
                </a:xfrm>
                <a:prstGeom prst="ellipse">
                  <a:avLst/>
                </a:prstGeom>
                <a:solidFill>
                  <a:schemeClr val="bg2">
                    <a:alpha val="50000"/>
                  </a:schemeClr>
                </a:solidFill>
                <a:ln w="25400">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58511" name="Group 3"/>
                <p:cNvGrpSpPr>
                  <a:grpSpLocks noChangeAspect="1"/>
                </p:cNvGrpSpPr>
                <p:nvPr/>
              </p:nvGrpSpPr>
              <p:grpSpPr bwMode="auto">
                <a:xfrm>
                  <a:off x="460" y="1727"/>
                  <a:ext cx="691" cy="1301"/>
                  <a:chOff x="575" y="1437"/>
                  <a:chExt cx="979" cy="1845"/>
                </a:xfrm>
              </p:grpSpPr>
              <p:sp>
                <p:nvSpPr>
                  <p:cNvPr id="1537028" name="Oval 4"/>
                  <p:cNvSpPr>
                    <a:spLocks noChangeAspect="1" noChangeArrowheads="1"/>
                  </p:cNvSpPr>
                  <p:nvPr/>
                </p:nvSpPr>
                <p:spPr bwMode="auto">
                  <a:xfrm>
                    <a:off x="575" y="2016"/>
                    <a:ext cx="115" cy="115"/>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029" name="Oval 5"/>
                  <p:cNvSpPr>
                    <a:spLocks noChangeAspect="1" noChangeArrowheads="1"/>
                  </p:cNvSpPr>
                  <p:nvPr/>
                </p:nvSpPr>
                <p:spPr bwMode="auto">
                  <a:xfrm>
                    <a:off x="863" y="1437"/>
                    <a:ext cx="115" cy="115"/>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030" name="Oval 6"/>
                  <p:cNvSpPr>
                    <a:spLocks noChangeAspect="1" noChangeArrowheads="1"/>
                  </p:cNvSpPr>
                  <p:nvPr/>
                </p:nvSpPr>
                <p:spPr bwMode="auto">
                  <a:xfrm>
                    <a:off x="1152" y="2016"/>
                    <a:ext cx="115" cy="115"/>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031" name="Oval 7"/>
                  <p:cNvSpPr>
                    <a:spLocks noChangeAspect="1" noChangeArrowheads="1"/>
                  </p:cNvSpPr>
                  <p:nvPr/>
                </p:nvSpPr>
                <p:spPr bwMode="auto">
                  <a:xfrm>
                    <a:off x="1152" y="2591"/>
                    <a:ext cx="115" cy="115"/>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032" name="Oval 8"/>
                  <p:cNvSpPr>
                    <a:spLocks noChangeAspect="1" noChangeArrowheads="1"/>
                  </p:cNvSpPr>
                  <p:nvPr/>
                </p:nvSpPr>
                <p:spPr bwMode="auto">
                  <a:xfrm>
                    <a:off x="575" y="2591"/>
                    <a:ext cx="115" cy="115"/>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033" name="Oval 9"/>
                  <p:cNvSpPr>
                    <a:spLocks noChangeAspect="1" noChangeArrowheads="1"/>
                  </p:cNvSpPr>
                  <p:nvPr/>
                </p:nvSpPr>
                <p:spPr bwMode="auto">
                  <a:xfrm>
                    <a:off x="863" y="3167"/>
                    <a:ext cx="115" cy="115"/>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034" name="Oval 10"/>
                  <p:cNvSpPr>
                    <a:spLocks noChangeAspect="1" noChangeArrowheads="1"/>
                  </p:cNvSpPr>
                  <p:nvPr/>
                </p:nvSpPr>
                <p:spPr bwMode="auto">
                  <a:xfrm>
                    <a:off x="1439" y="3167"/>
                    <a:ext cx="115" cy="115"/>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1537035" name="AutoShape 11"/>
                  <p:cNvCxnSpPr>
                    <a:cxnSpLocks noChangeAspect="1" noChangeShapeType="1"/>
                    <a:stCxn id="1537029" idx="3"/>
                    <a:endCxn id="1537028" idx="7"/>
                  </p:cNvCxnSpPr>
                  <p:nvPr/>
                </p:nvCxnSpPr>
                <p:spPr bwMode="auto">
                  <a:xfrm flipH="1">
                    <a:off x="673" y="1543"/>
                    <a:ext cx="207" cy="481"/>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7036" name="AutoShape 12"/>
                  <p:cNvCxnSpPr>
                    <a:cxnSpLocks noChangeAspect="1" noChangeShapeType="1"/>
                    <a:stCxn id="1537029" idx="5"/>
                    <a:endCxn id="1537030" idx="1"/>
                  </p:cNvCxnSpPr>
                  <p:nvPr/>
                </p:nvCxnSpPr>
                <p:spPr bwMode="auto">
                  <a:xfrm>
                    <a:off x="960" y="1543"/>
                    <a:ext cx="208" cy="481"/>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7037" name="AutoShape 13"/>
                  <p:cNvCxnSpPr>
                    <a:cxnSpLocks noChangeAspect="1" noChangeShapeType="1"/>
                    <a:stCxn id="1537028" idx="4"/>
                    <a:endCxn id="1537032" idx="0"/>
                  </p:cNvCxnSpPr>
                  <p:nvPr/>
                </p:nvCxnSpPr>
                <p:spPr bwMode="auto">
                  <a:xfrm>
                    <a:off x="633" y="2138"/>
                    <a:ext cx="0" cy="445"/>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7038" name="AutoShape 14"/>
                  <p:cNvCxnSpPr>
                    <a:cxnSpLocks noChangeAspect="1" noChangeShapeType="1"/>
                    <a:stCxn id="1537030" idx="4"/>
                    <a:endCxn id="1537031" idx="0"/>
                  </p:cNvCxnSpPr>
                  <p:nvPr/>
                </p:nvCxnSpPr>
                <p:spPr bwMode="auto">
                  <a:xfrm>
                    <a:off x="1208" y="2138"/>
                    <a:ext cx="0" cy="445"/>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7039" name="AutoShape 15"/>
                  <p:cNvCxnSpPr>
                    <a:cxnSpLocks noChangeAspect="1" noChangeShapeType="1"/>
                    <a:stCxn id="1537031" idx="3"/>
                    <a:endCxn id="1537033" idx="7"/>
                  </p:cNvCxnSpPr>
                  <p:nvPr/>
                </p:nvCxnSpPr>
                <p:spPr bwMode="auto">
                  <a:xfrm flipH="1">
                    <a:off x="960" y="2696"/>
                    <a:ext cx="208" cy="479"/>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7040" name="AutoShape 16"/>
                  <p:cNvCxnSpPr>
                    <a:cxnSpLocks noChangeAspect="1" noChangeShapeType="1"/>
                    <a:stCxn id="1537031" idx="5"/>
                    <a:endCxn id="1537034" idx="1"/>
                  </p:cNvCxnSpPr>
                  <p:nvPr/>
                </p:nvCxnSpPr>
                <p:spPr bwMode="auto">
                  <a:xfrm>
                    <a:off x="1249" y="2696"/>
                    <a:ext cx="207" cy="479"/>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grpSp>
            <p:nvGrpSpPr>
              <p:cNvPr id="58504" name="Group 253"/>
              <p:cNvGrpSpPr>
                <a:grpSpLocks/>
              </p:cNvGrpSpPr>
              <p:nvPr/>
            </p:nvGrpSpPr>
            <p:grpSpPr bwMode="auto">
              <a:xfrm>
                <a:off x="374" y="1554"/>
                <a:ext cx="656" cy="998"/>
                <a:chOff x="374" y="1554"/>
                <a:chExt cx="656" cy="998"/>
              </a:xfrm>
            </p:grpSpPr>
            <p:sp>
              <p:nvSpPr>
                <p:cNvPr id="1537272" name="Text Box 248"/>
                <p:cNvSpPr txBox="1">
                  <a:spLocks noChangeArrowheads="1"/>
                </p:cNvSpPr>
                <p:nvPr/>
              </p:nvSpPr>
              <p:spPr bwMode="auto">
                <a:xfrm>
                  <a:off x="374" y="1928"/>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s</a:t>
                  </a:r>
                </a:p>
              </p:txBody>
            </p:sp>
            <p:sp>
              <p:nvSpPr>
                <p:cNvPr id="1537273" name="Text Box 249"/>
                <p:cNvSpPr txBox="1">
                  <a:spLocks noChangeArrowheads="1"/>
                </p:cNvSpPr>
                <p:nvPr/>
              </p:nvSpPr>
              <p:spPr bwMode="auto">
                <a:xfrm>
                  <a:off x="575" y="1554"/>
                  <a:ext cx="51"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r</a:t>
                  </a:r>
                </a:p>
              </p:txBody>
            </p:sp>
            <p:sp>
              <p:nvSpPr>
                <p:cNvPr id="1537274" name="Text Box 250"/>
                <p:cNvSpPr txBox="1">
                  <a:spLocks noChangeArrowheads="1"/>
                </p:cNvSpPr>
                <p:nvPr/>
              </p:nvSpPr>
              <p:spPr bwMode="auto">
                <a:xfrm>
                  <a:off x="950" y="2360"/>
                  <a:ext cx="8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u</a:t>
                  </a:r>
                </a:p>
              </p:txBody>
            </p:sp>
            <p:sp>
              <p:nvSpPr>
                <p:cNvPr id="1537275" name="Text Box 251"/>
                <p:cNvSpPr txBox="1">
                  <a:spLocks noChangeArrowheads="1"/>
                </p:cNvSpPr>
                <p:nvPr/>
              </p:nvSpPr>
              <p:spPr bwMode="auto">
                <a:xfrm>
                  <a:off x="950" y="1928"/>
                  <a:ext cx="44"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t</a:t>
                  </a:r>
                </a:p>
              </p:txBody>
            </p:sp>
          </p:grpSp>
        </p:grpSp>
        <p:sp>
          <p:nvSpPr>
            <p:cNvPr id="1537302" name="Text Box 278"/>
            <p:cNvSpPr txBox="1">
              <a:spLocks noChangeArrowheads="1"/>
            </p:cNvSpPr>
            <p:nvPr/>
          </p:nvSpPr>
          <p:spPr bwMode="auto">
            <a:xfrm>
              <a:off x="345" y="1324"/>
              <a:ext cx="852" cy="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Match of u: t2</a:t>
              </a:r>
            </a:p>
            <a:p>
              <a:pPr>
                <a:defRPr/>
              </a:pPr>
              <a:r>
                <a:rPr lang="en-US" sz="2000" b="1">
                  <a:cs typeface="+mn-cs"/>
                </a:rPr>
                <a:t>cost = 3</a:t>
              </a:r>
            </a:p>
          </p:txBody>
        </p:sp>
      </p:grpSp>
      <p:grpSp>
        <p:nvGrpSpPr>
          <p:cNvPr id="1537313" name="Group 289"/>
          <p:cNvGrpSpPr>
            <a:grpSpLocks/>
          </p:cNvGrpSpPr>
          <p:nvPr/>
        </p:nvGrpSpPr>
        <p:grpSpPr bwMode="auto">
          <a:xfrm>
            <a:off x="2147888" y="1370013"/>
            <a:ext cx="1463675" cy="4067175"/>
            <a:chOff x="1353" y="863"/>
            <a:chExt cx="922" cy="2562"/>
          </a:xfrm>
        </p:grpSpPr>
        <p:grpSp>
          <p:nvGrpSpPr>
            <p:cNvPr id="58475" name="Group 280"/>
            <p:cNvGrpSpPr>
              <a:grpSpLocks/>
            </p:cNvGrpSpPr>
            <p:nvPr/>
          </p:nvGrpSpPr>
          <p:grpSpPr bwMode="auto">
            <a:xfrm>
              <a:off x="1410" y="1842"/>
              <a:ext cx="865" cy="1583"/>
              <a:chOff x="1410" y="1554"/>
              <a:chExt cx="865" cy="1583"/>
            </a:xfrm>
          </p:grpSpPr>
          <p:grpSp>
            <p:nvGrpSpPr>
              <p:cNvPr id="58477" name="Group 274"/>
              <p:cNvGrpSpPr>
                <a:grpSpLocks/>
              </p:cNvGrpSpPr>
              <p:nvPr/>
            </p:nvGrpSpPr>
            <p:grpSpPr bwMode="auto">
              <a:xfrm>
                <a:off x="1410" y="1727"/>
                <a:ext cx="865" cy="1410"/>
                <a:chOff x="1410" y="1727"/>
                <a:chExt cx="865" cy="1410"/>
              </a:xfrm>
            </p:grpSpPr>
            <p:sp>
              <p:nvSpPr>
                <p:cNvPr id="1537263" name="Oval 239"/>
                <p:cNvSpPr>
                  <a:spLocks noChangeArrowheads="1"/>
                </p:cNvSpPr>
                <p:nvPr/>
              </p:nvSpPr>
              <p:spPr bwMode="auto">
                <a:xfrm>
                  <a:off x="1613" y="2504"/>
                  <a:ext cx="662" cy="633"/>
                </a:xfrm>
                <a:prstGeom prst="ellipse">
                  <a:avLst/>
                </a:prstGeom>
                <a:solidFill>
                  <a:srgbClr val="FF0000">
                    <a:alpha val="50000"/>
                  </a:srgbClr>
                </a:solidFill>
                <a:ln w="254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258" name="Oval 234"/>
                <p:cNvSpPr>
                  <a:spLocks noChangeArrowheads="1"/>
                </p:cNvSpPr>
                <p:nvPr/>
              </p:nvSpPr>
              <p:spPr bwMode="auto">
                <a:xfrm>
                  <a:off x="1410" y="2072"/>
                  <a:ext cx="259" cy="605"/>
                </a:xfrm>
                <a:prstGeom prst="ellipse">
                  <a:avLst/>
                </a:prstGeom>
                <a:solidFill>
                  <a:schemeClr val="bg2">
                    <a:alpha val="50000"/>
                  </a:schemeClr>
                </a:solidFill>
                <a:ln w="25400">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259" name="Oval 235"/>
                <p:cNvSpPr>
                  <a:spLocks noChangeArrowheads="1"/>
                </p:cNvSpPr>
                <p:nvPr/>
              </p:nvSpPr>
              <p:spPr bwMode="auto">
                <a:xfrm>
                  <a:off x="1813" y="2072"/>
                  <a:ext cx="259" cy="605"/>
                </a:xfrm>
                <a:prstGeom prst="ellipse">
                  <a:avLst/>
                </a:prstGeom>
                <a:solidFill>
                  <a:schemeClr val="bg2">
                    <a:alpha val="50000"/>
                  </a:schemeClr>
                </a:solidFill>
                <a:ln w="25400">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58486" name="Group 175"/>
                <p:cNvGrpSpPr>
                  <a:grpSpLocks noChangeAspect="1"/>
                </p:cNvGrpSpPr>
                <p:nvPr/>
              </p:nvGrpSpPr>
              <p:grpSpPr bwMode="auto">
                <a:xfrm>
                  <a:off x="1497" y="1727"/>
                  <a:ext cx="691" cy="1301"/>
                  <a:chOff x="575" y="1437"/>
                  <a:chExt cx="979" cy="1845"/>
                </a:xfrm>
              </p:grpSpPr>
              <p:sp>
                <p:nvSpPr>
                  <p:cNvPr id="1537200" name="Oval 176"/>
                  <p:cNvSpPr>
                    <a:spLocks noChangeAspect="1" noChangeArrowheads="1"/>
                  </p:cNvSpPr>
                  <p:nvPr/>
                </p:nvSpPr>
                <p:spPr bwMode="auto">
                  <a:xfrm>
                    <a:off x="575" y="2016"/>
                    <a:ext cx="115" cy="115"/>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201" name="Oval 177"/>
                  <p:cNvSpPr>
                    <a:spLocks noChangeAspect="1" noChangeArrowheads="1"/>
                  </p:cNvSpPr>
                  <p:nvPr/>
                </p:nvSpPr>
                <p:spPr bwMode="auto">
                  <a:xfrm>
                    <a:off x="863" y="1437"/>
                    <a:ext cx="115" cy="115"/>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202" name="Oval 178"/>
                  <p:cNvSpPr>
                    <a:spLocks noChangeAspect="1" noChangeArrowheads="1"/>
                  </p:cNvSpPr>
                  <p:nvPr/>
                </p:nvSpPr>
                <p:spPr bwMode="auto">
                  <a:xfrm>
                    <a:off x="1152" y="2016"/>
                    <a:ext cx="115" cy="115"/>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203" name="Oval 179"/>
                  <p:cNvSpPr>
                    <a:spLocks noChangeAspect="1" noChangeArrowheads="1"/>
                  </p:cNvSpPr>
                  <p:nvPr/>
                </p:nvSpPr>
                <p:spPr bwMode="auto">
                  <a:xfrm>
                    <a:off x="1152" y="2591"/>
                    <a:ext cx="115" cy="115"/>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204" name="Oval 180"/>
                  <p:cNvSpPr>
                    <a:spLocks noChangeAspect="1" noChangeArrowheads="1"/>
                  </p:cNvSpPr>
                  <p:nvPr/>
                </p:nvSpPr>
                <p:spPr bwMode="auto">
                  <a:xfrm>
                    <a:off x="575" y="2591"/>
                    <a:ext cx="115" cy="115"/>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205" name="Oval 181"/>
                  <p:cNvSpPr>
                    <a:spLocks noChangeAspect="1" noChangeArrowheads="1"/>
                  </p:cNvSpPr>
                  <p:nvPr/>
                </p:nvSpPr>
                <p:spPr bwMode="auto">
                  <a:xfrm>
                    <a:off x="863" y="3167"/>
                    <a:ext cx="115" cy="115"/>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206" name="Oval 182"/>
                  <p:cNvSpPr>
                    <a:spLocks noChangeAspect="1" noChangeArrowheads="1"/>
                  </p:cNvSpPr>
                  <p:nvPr/>
                </p:nvSpPr>
                <p:spPr bwMode="auto">
                  <a:xfrm>
                    <a:off x="1439" y="3167"/>
                    <a:ext cx="115" cy="115"/>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1537207" name="AutoShape 183"/>
                  <p:cNvCxnSpPr>
                    <a:cxnSpLocks noChangeAspect="1" noChangeShapeType="1"/>
                    <a:stCxn id="1537201" idx="3"/>
                    <a:endCxn id="1537200" idx="7"/>
                  </p:cNvCxnSpPr>
                  <p:nvPr/>
                </p:nvCxnSpPr>
                <p:spPr bwMode="auto">
                  <a:xfrm flipH="1">
                    <a:off x="673" y="1543"/>
                    <a:ext cx="207" cy="481"/>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7208" name="AutoShape 184"/>
                  <p:cNvCxnSpPr>
                    <a:cxnSpLocks noChangeAspect="1" noChangeShapeType="1"/>
                    <a:stCxn id="1537201" idx="5"/>
                    <a:endCxn id="1537202" idx="1"/>
                  </p:cNvCxnSpPr>
                  <p:nvPr/>
                </p:nvCxnSpPr>
                <p:spPr bwMode="auto">
                  <a:xfrm>
                    <a:off x="960" y="1543"/>
                    <a:ext cx="208" cy="481"/>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7209" name="AutoShape 185"/>
                  <p:cNvCxnSpPr>
                    <a:cxnSpLocks noChangeAspect="1" noChangeShapeType="1"/>
                    <a:stCxn id="1537200" idx="4"/>
                    <a:endCxn id="1537204" idx="0"/>
                  </p:cNvCxnSpPr>
                  <p:nvPr/>
                </p:nvCxnSpPr>
                <p:spPr bwMode="auto">
                  <a:xfrm>
                    <a:off x="633" y="2138"/>
                    <a:ext cx="0" cy="445"/>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7210" name="AutoShape 186"/>
                  <p:cNvCxnSpPr>
                    <a:cxnSpLocks noChangeAspect="1" noChangeShapeType="1"/>
                    <a:stCxn id="1537202" idx="4"/>
                    <a:endCxn id="1537203" idx="0"/>
                  </p:cNvCxnSpPr>
                  <p:nvPr/>
                </p:nvCxnSpPr>
                <p:spPr bwMode="auto">
                  <a:xfrm>
                    <a:off x="1208" y="2138"/>
                    <a:ext cx="0" cy="445"/>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7211" name="AutoShape 187"/>
                  <p:cNvCxnSpPr>
                    <a:cxnSpLocks noChangeAspect="1" noChangeShapeType="1"/>
                    <a:stCxn id="1537203" idx="3"/>
                    <a:endCxn id="1537205" idx="7"/>
                  </p:cNvCxnSpPr>
                  <p:nvPr/>
                </p:nvCxnSpPr>
                <p:spPr bwMode="auto">
                  <a:xfrm flipH="1">
                    <a:off x="960" y="2696"/>
                    <a:ext cx="208" cy="479"/>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7212" name="AutoShape 188"/>
                  <p:cNvCxnSpPr>
                    <a:cxnSpLocks noChangeAspect="1" noChangeShapeType="1"/>
                    <a:stCxn id="1537203" idx="5"/>
                    <a:endCxn id="1537206" idx="1"/>
                  </p:cNvCxnSpPr>
                  <p:nvPr/>
                </p:nvCxnSpPr>
                <p:spPr bwMode="auto">
                  <a:xfrm>
                    <a:off x="1249" y="2696"/>
                    <a:ext cx="207" cy="479"/>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grpSp>
            <p:nvGrpSpPr>
              <p:cNvPr id="58478" name="Group 264"/>
              <p:cNvGrpSpPr>
                <a:grpSpLocks/>
              </p:cNvGrpSpPr>
              <p:nvPr/>
            </p:nvGrpSpPr>
            <p:grpSpPr bwMode="auto">
              <a:xfrm>
                <a:off x="1410" y="1554"/>
                <a:ext cx="656" cy="998"/>
                <a:chOff x="374" y="1554"/>
                <a:chExt cx="656" cy="998"/>
              </a:xfrm>
            </p:grpSpPr>
            <p:sp>
              <p:nvSpPr>
                <p:cNvPr id="1537289" name="Text Box 265"/>
                <p:cNvSpPr txBox="1">
                  <a:spLocks noChangeArrowheads="1"/>
                </p:cNvSpPr>
                <p:nvPr/>
              </p:nvSpPr>
              <p:spPr bwMode="auto">
                <a:xfrm>
                  <a:off x="374" y="1928"/>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s</a:t>
                  </a:r>
                </a:p>
              </p:txBody>
            </p:sp>
            <p:sp>
              <p:nvSpPr>
                <p:cNvPr id="1537290" name="Text Box 266"/>
                <p:cNvSpPr txBox="1">
                  <a:spLocks noChangeArrowheads="1"/>
                </p:cNvSpPr>
                <p:nvPr/>
              </p:nvSpPr>
              <p:spPr bwMode="auto">
                <a:xfrm>
                  <a:off x="575" y="1554"/>
                  <a:ext cx="51"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r</a:t>
                  </a:r>
                </a:p>
              </p:txBody>
            </p:sp>
            <p:sp>
              <p:nvSpPr>
                <p:cNvPr id="1537291" name="Text Box 267"/>
                <p:cNvSpPr txBox="1">
                  <a:spLocks noChangeArrowheads="1"/>
                </p:cNvSpPr>
                <p:nvPr/>
              </p:nvSpPr>
              <p:spPr bwMode="auto">
                <a:xfrm>
                  <a:off x="950" y="2360"/>
                  <a:ext cx="8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u</a:t>
                  </a:r>
                </a:p>
              </p:txBody>
            </p:sp>
            <p:sp>
              <p:nvSpPr>
                <p:cNvPr id="1537292" name="Text Box 268"/>
                <p:cNvSpPr txBox="1">
                  <a:spLocks noChangeArrowheads="1"/>
                </p:cNvSpPr>
                <p:nvPr/>
              </p:nvSpPr>
              <p:spPr bwMode="auto">
                <a:xfrm>
                  <a:off x="950" y="1928"/>
                  <a:ext cx="44"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t</a:t>
                  </a:r>
                </a:p>
              </p:txBody>
            </p:sp>
          </p:grpSp>
        </p:grpSp>
        <p:sp>
          <p:nvSpPr>
            <p:cNvPr id="1537308" name="Text Box 284"/>
            <p:cNvSpPr txBox="1">
              <a:spLocks noChangeArrowheads="1"/>
            </p:cNvSpPr>
            <p:nvPr/>
          </p:nvSpPr>
          <p:spPr bwMode="auto">
            <a:xfrm>
              <a:off x="1353" y="863"/>
              <a:ext cx="864" cy="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lgn="l">
                <a:defRPr/>
              </a:pPr>
              <a:r>
                <a:rPr lang="en-US" sz="2000" b="1">
                  <a:cs typeface="+mn-cs"/>
                </a:rPr>
                <a:t>Match of t: t1</a:t>
              </a:r>
            </a:p>
            <a:p>
              <a:pPr algn="l">
                <a:defRPr/>
              </a:pPr>
              <a:r>
                <a:rPr lang="en-US" sz="2000" b="1">
                  <a:cs typeface="+mn-cs"/>
                </a:rPr>
                <a:t>cost = 2+3 = 5</a:t>
              </a:r>
            </a:p>
          </p:txBody>
        </p:sp>
      </p:grpSp>
      <p:grpSp>
        <p:nvGrpSpPr>
          <p:cNvPr id="1537319" name="Group 295"/>
          <p:cNvGrpSpPr>
            <a:grpSpLocks/>
          </p:cNvGrpSpPr>
          <p:nvPr/>
        </p:nvGrpSpPr>
        <p:grpSpPr bwMode="auto">
          <a:xfrm>
            <a:off x="3884613" y="1370013"/>
            <a:ext cx="1370012" cy="4159250"/>
            <a:chOff x="2447" y="863"/>
            <a:chExt cx="863" cy="2620"/>
          </a:xfrm>
        </p:grpSpPr>
        <p:grpSp>
          <p:nvGrpSpPr>
            <p:cNvPr id="58451" name="Group 294"/>
            <p:cNvGrpSpPr>
              <a:grpSpLocks/>
            </p:cNvGrpSpPr>
            <p:nvPr/>
          </p:nvGrpSpPr>
          <p:grpSpPr bwMode="auto">
            <a:xfrm>
              <a:off x="2447" y="1842"/>
              <a:ext cx="863" cy="1641"/>
              <a:chOff x="2447" y="1842"/>
              <a:chExt cx="863" cy="1641"/>
            </a:xfrm>
          </p:grpSpPr>
          <p:grpSp>
            <p:nvGrpSpPr>
              <p:cNvPr id="58453" name="Group 293"/>
              <p:cNvGrpSpPr>
                <a:grpSpLocks/>
              </p:cNvGrpSpPr>
              <p:nvPr/>
            </p:nvGrpSpPr>
            <p:grpSpPr bwMode="auto">
              <a:xfrm>
                <a:off x="2447" y="2015"/>
                <a:ext cx="863" cy="1468"/>
                <a:chOff x="2447" y="2015"/>
                <a:chExt cx="863" cy="1468"/>
              </a:xfrm>
            </p:grpSpPr>
            <p:sp>
              <p:nvSpPr>
                <p:cNvPr id="1537257" name="Oval 233"/>
                <p:cNvSpPr>
                  <a:spLocks noChangeArrowheads="1"/>
                </p:cNvSpPr>
                <p:nvPr/>
              </p:nvSpPr>
              <p:spPr bwMode="auto">
                <a:xfrm>
                  <a:off x="2447" y="2363"/>
                  <a:ext cx="259" cy="605"/>
                </a:xfrm>
                <a:prstGeom prst="ellipse">
                  <a:avLst/>
                </a:prstGeom>
                <a:solidFill>
                  <a:schemeClr val="bg2">
                    <a:alpha val="50000"/>
                  </a:schemeClr>
                </a:solidFill>
                <a:ln w="25400">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264" name="Oval 240"/>
                <p:cNvSpPr>
                  <a:spLocks noChangeArrowheads="1"/>
                </p:cNvSpPr>
                <p:nvPr/>
              </p:nvSpPr>
              <p:spPr bwMode="auto">
                <a:xfrm>
                  <a:off x="2648" y="2389"/>
                  <a:ext cx="662" cy="1094"/>
                </a:xfrm>
                <a:prstGeom prst="ellipse">
                  <a:avLst/>
                </a:prstGeom>
                <a:solidFill>
                  <a:srgbClr val="00FF00">
                    <a:alpha val="50000"/>
                  </a:srgbClr>
                </a:solidFill>
                <a:ln w="25400">
                  <a:solidFill>
                    <a:srgbClr val="0066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58461" name="Group 189"/>
                <p:cNvGrpSpPr>
                  <a:grpSpLocks noChangeAspect="1"/>
                </p:cNvGrpSpPr>
                <p:nvPr/>
              </p:nvGrpSpPr>
              <p:grpSpPr bwMode="auto">
                <a:xfrm>
                  <a:off x="2533" y="2015"/>
                  <a:ext cx="691" cy="1301"/>
                  <a:chOff x="575" y="1437"/>
                  <a:chExt cx="979" cy="1845"/>
                </a:xfrm>
              </p:grpSpPr>
              <p:sp>
                <p:nvSpPr>
                  <p:cNvPr id="1537214" name="Oval 190"/>
                  <p:cNvSpPr>
                    <a:spLocks noChangeAspect="1" noChangeArrowheads="1"/>
                  </p:cNvSpPr>
                  <p:nvPr/>
                </p:nvSpPr>
                <p:spPr bwMode="auto">
                  <a:xfrm>
                    <a:off x="575" y="2016"/>
                    <a:ext cx="115" cy="115"/>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215" name="Oval 191"/>
                  <p:cNvSpPr>
                    <a:spLocks noChangeAspect="1" noChangeArrowheads="1"/>
                  </p:cNvSpPr>
                  <p:nvPr/>
                </p:nvSpPr>
                <p:spPr bwMode="auto">
                  <a:xfrm>
                    <a:off x="863" y="1437"/>
                    <a:ext cx="115" cy="115"/>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216" name="Oval 192"/>
                  <p:cNvSpPr>
                    <a:spLocks noChangeAspect="1" noChangeArrowheads="1"/>
                  </p:cNvSpPr>
                  <p:nvPr/>
                </p:nvSpPr>
                <p:spPr bwMode="auto">
                  <a:xfrm>
                    <a:off x="1152" y="2016"/>
                    <a:ext cx="115" cy="115"/>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217" name="Oval 193"/>
                  <p:cNvSpPr>
                    <a:spLocks noChangeAspect="1" noChangeArrowheads="1"/>
                  </p:cNvSpPr>
                  <p:nvPr/>
                </p:nvSpPr>
                <p:spPr bwMode="auto">
                  <a:xfrm>
                    <a:off x="1152" y="2591"/>
                    <a:ext cx="115" cy="115"/>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218" name="Oval 194"/>
                  <p:cNvSpPr>
                    <a:spLocks noChangeAspect="1" noChangeArrowheads="1"/>
                  </p:cNvSpPr>
                  <p:nvPr/>
                </p:nvSpPr>
                <p:spPr bwMode="auto">
                  <a:xfrm>
                    <a:off x="575" y="2591"/>
                    <a:ext cx="115" cy="115"/>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219" name="Oval 195"/>
                  <p:cNvSpPr>
                    <a:spLocks noChangeAspect="1" noChangeArrowheads="1"/>
                  </p:cNvSpPr>
                  <p:nvPr/>
                </p:nvSpPr>
                <p:spPr bwMode="auto">
                  <a:xfrm>
                    <a:off x="863" y="3167"/>
                    <a:ext cx="115" cy="115"/>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220" name="Oval 196"/>
                  <p:cNvSpPr>
                    <a:spLocks noChangeAspect="1" noChangeArrowheads="1"/>
                  </p:cNvSpPr>
                  <p:nvPr/>
                </p:nvSpPr>
                <p:spPr bwMode="auto">
                  <a:xfrm>
                    <a:off x="1439" y="3167"/>
                    <a:ext cx="115" cy="115"/>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1537221" name="AutoShape 197"/>
                  <p:cNvCxnSpPr>
                    <a:cxnSpLocks noChangeAspect="1" noChangeShapeType="1"/>
                    <a:stCxn id="1537215" idx="3"/>
                    <a:endCxn id="1537214" idx="7"/>
                  </p:cNvCxnSpPr>
                  <p:nvPr/>
                </p:nvCxnSpPr>
                <p:spPr bwMode="auto">
                  <a:xfrm flipH="1">
                    <a:off x="673" y="1543"/>
                    <a:ext cx="207" cy="481"/>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7222" name="AutoShape 198"/>
                  <p:cNvCxnSpPr>
                    <a:cxnSpLocks noChangeAspect="1" noChangeShapeType="1"/>
                    <a:stCxn id="1537215" idx="5"/>
                    <a:endCxn id="1537216" idx="1"/>
                  </p:cNvCxnSpPr>
                  <p:nvPr/>
                </p:nvCxnSpPr>
                <p:spPr bwMode="auto">
                  <a:xfrm>
                    <a:off x="960" y="1543"/>
                    <a:ext cx="208" cy="481"/>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7223" name="AutoShape 199"/>
                  <p:cNvCxnSpPr>
                    <a:cxnSpLocks noChangeAspect="1" noChangeShapeType="1"/>
                    <a:stCxn id="1537214" idx="4"/>
                    <a:endCxn id="1537218" idx="0"/>
                  </p:cNvCxnSpPr>
                  <p:nvPr/>
                </p:nvCxnSpPr>
                <p:spPr bwMode="auto">
                  <a:xfrm>
                    <a:off x="633" y="2138"/>
                    <a:ext cx="0" cy="445"/>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7224" name="AutoShape 200"/>
                  <p:cNvCxnSpPr>
                    <a:cxnSpLocks noChangeAspect="1" noChangeShapeType="1"/>
                    <a:stCxn id="1537216" idx="4"/>
                    <a:endCxn id="1537217" idx="0"/>
                  </p:cNvCxnSpPr>
                  <p:nvPr/>
                </p:nvCxnSpPr>
                <p:spPr bwMode="auto">
                  <a:xfrm>
                    <a:off x="1208" y="2138"/>
                    <a:ext cx="0" cy="445"/>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7225" name="AutoShape 201"/>
                  <p:cNvCxnSpPr>
                    <a:cxnSpLocks noChangeAspect="1" noChangeShapeType="1"/>
                    <a:stCxn id="1537217" idx="3"/>
                    <a:endCxn id="1537219" idx="7"/>
                  </p:cNvCxnSpPr>
                  <p:nvPr/>
                </p:nvCxnSpPr>
                <p:spPr bwMode="auto">
                  <a:xfrm flipH="1">
                    <a:off x="960" y="2696"/>
                    <a:ext cx="208" cy="479"/>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7226" name="AutoShape 202"/>
                  <p:cNvCxnSpPr>
                    <a:cxnSpLocks noChangeAspect="1" noChangeShapeType="1"/>
                    <a:stCxn id="1537217" idx="5"/>
                    <a:endCxn id="1537220" idx="1"/>
                  </p:cNvCxnSpPr>
                  <p:nvPr/>
                </p:nvCxnSpPr>
                <p:spPr bwMode="auto">
                  <a:xfrm>
                    <a:off x="1249" y="2696"/>
                    <a:ext cx="207" cy="479"/>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grpSp>
            <p:nvGrpSpPr>
              <p:cNvPr id="58454" name="Group 254"/>
              <p:cNvGrpSpPr>
                <a:grpSpLocks/>
              </p:cNvGrpSpPr>
              <p:nvPr/>
            </p:nvGrpSpPr>
            <p:grpSpPr bwMode="auto">
              <a:xfrm>
                <a:off x="2447" y="1842"/>
                <a:ext cx="656" cy="998"/>
                <a:chOff x="374" y="1554"/>
                <a:chExt cx="656" cy="998"/>
              </a:xfrm>
            </p:grpSpPr>
            <p:sp>
              <p:nvSpPr>
                <p:cNvPr id="1537279" name="Text Box 255"/>
                <p:cNvSpPr txBox="1">
                  <a:spLocks noChangeArrowheads="1"/>
                </p:cNvSpPr>
                <p:nvPr/>
              </p:nvSpPr>
              <p:spPr bwMode="auto">
                <a:xfrm>
                  <a:off x="374" y="1928"/>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s</a:t>
                  </a:r>
                </a:p>
              </p:txBody>
            </p:sp>
            <p:sp>
              <p:nvSpPr>
                <p:cNvPr id="1537280" name="Text Box 256"/>
                <p:cNvSpPr txBox="1">
                  <a:spLocks noChangeArrowheads="1"/>
                </p:cNvSpPr>
                <p:nvPr/>
              </p:nvSpPr>
              <p:spPr bwMode="auto">
                <a:xfrm>
                  <a:off x="575" y="1554"/>
                  <a:ext cx="51"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r</a:t>
                  </a:r>
                </a:p>
              </p:txBody>
            </p:sp>
            <p:sp>
              <p:nvSpPr>
                <p:cNvPr id="1537281" name="Text Box 257"/>
                <p:cNvSpPr txBox="1">
                  <a:spLocks noChangeArrowheads="1"/>
                </p:cNvSpPr>
                <p:nvPr/>
              </p:nvSpPr>
              <p:spPr bwMode="auto">
                <a:xfrm>
                  <a:off x="950" y="2360"/>
                  <a:ext cx="8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u</a:t>
                  </a:r>
                </a:p>
              </p:txBody>
            </p:sp>
            <p:sp>
              <p:nvSpPr>
                <p:cNvPr id="1537282" name="Text Box 258"/>
                <p:cNvSpPr txBox="1">
                  <a:spLocks noChangeArrowheads="1"/>
                </p:cNvSpPr>
                <p:nvPr/>
              </p:nvSpPr>
              <p:spPr bwMode="auto">
                <a:xfrm>
                  <a:off x="950" y="1928"/>
                  <a:ext cx="44"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t</a:t>
                  </a:r>
                </a:p>
              </p:txBody>
            </p:sp>
          </p:grpSp>
        </p:grpSp>
        <p:sp>
          <p:nvSpPr>
            <p:cNvPr id="1537309" name="Text Box 285"/>
            <p:cNvSpPr txBox="1">
              <a:spLocks noChangeArrowheads="1"/>
            </p:cNvSpPr>
            <p:nvPr/>
          </p:nvSpPr>
          <p:spPr bwMode="auto">
            <a:xfrm>
              <a:off x="2447" y="863"/>
              <a:ext cx="816" cy="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lgn="l">
                <a:defRPr/>
              </a:pPr>
              <a:r>
                <a:rPr lang="en-US" sz="2000" b="1">
                  <a:cs typeface="+mn-cs"/>
                </a:rPr>
                <a:t>Match of t: t3</a:t>
              </a:r>
            </a:p>
            <a:p>
              <a:pPr algn="l">
                <a:defRPr/>
              </a:pPr>
              <a:r>
                <a:rPr lang="en-US" sz="2000" b="1">
                  <a:cs typeface="+mn-cs"/>
                </a:rPr>
                <a:t>cost = 4</a:t>
              </a:r>
            </a:p>
          </p:txBody>
        </p:sp>
      </p:grpSp>
      <p:grpSp>
        <p:nvGrpSpPr>
          <p:cNvPr id="1537315" name="Group 291"/>
          <p:cNvGrpSpPr>
            <a:grpSpLocks/>
          </p:cNvGrpSpPr>
          <p:nvPr/>
        </p:nvGrpSpPr>
        <p:grpSpPr bwMode="auto">
          <a:xfrm>
            <a:off x="5483225" y="1370013"/>
            <a:ext cx="1552575" cy="4159250"/>
            <a:chOff x="3454" y="863"/>
            <a:chExt cx="978" cy="2620"/>
          </a:xfrm>
        </p:grpSpPr>
        <p:grpSp>
          <p:nvGrpSpPr>
            <p:cNvPr id="58426" name="Group 282"/>
            <p:cNvGrpSpPr>
              <a:grpSpLocks/>
            </p:cNvGrpSpPr>
            <p:nvPr/>
          </p:nvGrpSpPr>
          <p:grpSpPr bwMode="auto">
            <a:xfrm>
              <a:off x="3483" y="1842"/>
              <a:ext cx="864" cy="1641"/>
              <a:chOff x="3483" y="1554"/>
              <a:chExt cx="864" cy="1641"/>
            </a:xfrm>
          </p:grpSpPr>
          <p:grpSp>
            <p:nvGrpSpPr>
              <p:cNvPr id="58428" name="Group 276"/>
              <p:cNvGrpSpPr>
                <a:grpSpLocks/>
              </p:cNvGrpSpPr>
              <p:nvPr/>
            </p:nvGrpSpPr>
            <p:grpSpPr bwMode="auto">
              <a:xfrm>
                <a:off x="3483" y="1698"/>
                <a:ext cx="864" cy="1497"/>
                <a:chOff x="3483" y="1698"/>
                <a:chExt cx="864" cy="1497"/>
              </a:xfrm>
            </p:grpSpPr>
            <p:sp>
              <p:nvSpPr>
                <p:cNvPr id="1537256" name="Oval 232"/>
                <p:cNvSpPr>
                  <a:spLocks noChangeArrowheads="1"/>
                </p:cNvSpPr>
                <p:nvPr/>
              </p:nvSpPr>
              <p:spPr bwMode="auto">
                <a:xfrm>
                  <a:off x="3483" y="2072"/>
                  <a:ext cx="259" cy="605"/>
                </a:xfrm>
                <a:prstGeom prst="ellipse">
                  <a:avLst/>
                </a:prstGeom>
                <a:solidFill>
                  <a:schemeClr val="bg2">
                    <a:alpha val="50000"/>
                  </a:schemeClr>
                </a:solidFill>
                <a:ln w="25400">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265" name="Oval 241"/>
                <p:cNvSpPr>
                  <a:spLocks noChangeArrowheads="1"/>
                </p:cNvSpPr>
                <p:nvPr/>
              </p:nvSpPr>
              <p:spPr bwMode="auto">
                <a:xfrm>
                  <a:off x="3685" y="2101"/>
                  <a:ext cx="662" cy="1094"/>
                </a:xfrm>
                <a:prstGeom prst="ellipse">
                  <a:avLst/>
                </a:prstGeom>
                <a:solidFill>
                  <a:srgbClr val="00FF00">
                    <a:alpha val="50000"/>
                  </a:srgbClr>
                </a:solidFill>
                <a:ln w="25400">
                  <a:solidFill>
                    <a:srgbClr val="0066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262" name="Oval 238"/>
                <p:cNvSpPr>
                  <a:spLocks noChangeArrowheads="1"/>
                </p:cNvSpPr>
                <p:nvPr/>
              </p:nvSpPr>
              <p:spPr bwMode="auto">
                <a:xfrm>
                  <a:off x="3483" y="1698"/>
                  <a:ext cx="662" cy="633"/>
                </a:xfrm>
                <a:prstGeom prst="ellipse">
                  <a:avLst/>
                </a:prstGeom>
                <a:solidFill>
                  <a:srgbClr val="FF0000">
                    <a:alpha val="50000"/>
                  </a:srgbClr>
                </a:solidFill>
                <a:ln w="254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58437" name="Group 203"/>
                <p:cNvGrpSpPr>
                  <a:grpSpLocks noChangeAspect="1"/>
                </p:cNvGrpSpPr>
                <p:nvPr/>
              </p:nvGrpSpPr>
              <p:grpSpPr bwMode="auto">
                <a:xfrm>
                  <a:off x="3570" y="1727"/>
                  <a:ext cx="691" cy="1301"/>
                  <a:chOff x="575" y="1437"/>
                  <a:chExt cx="979" cy="1845"/>
                </a:xfrm>
              </p:grpSpPr>
              <p:sp>
                <p:nvSpPr>
                  <p:cNvPr id="1537228" name="Oval 204"/>
                  <p:cNvSpPr>
                    <a:spLocks noChangeAspect="1" noChangeArrowheads="1"/>
                  </p:cNvSpPr>
                  <p:nvPr/>
                </p:nvSpPr>
                <p:spPr bwMode="auto">
                  <a:xfrm>
                    <a:off x="575" y="2016"/>
                    <a:ext cx="115" cy="115"/>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229" name="Oval 205"/>
                  <p:cNvSpPr>
                    <a:spLocks noChangeAspect="1" noChangeArrowheads="1"/>
                  </p:cNvSpPr>
                  <p:nvPr/>
                </p:nvSpPr>
                <p:spPr bwMode="auto">
                  <a:xfrm>
                    <a:off x="863" y="1437"/>
                    <a:ext cx="115" cy="115"/>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230" name="Oval 206"/>
                  <p:cNvSpPr>
                    <a:spLocks noChangeAspect="1" noChangeArrowheads="1"/>
                  </p:cNvSpPr>
                  <p:nvPr/>
                </p:nvSpPr>
                <p:spPr bwMode="auto">
                  <a:xfrm>
                    <a:off x="1152" y="2016"/>
                    <a:ext cx="115" cy="115"/>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231" name="Oval 207"/>
                  <p:cNvSpPr>
                    <a:spLocks noChangeAspect="1" noChangeArrowheads="1"/>
                  </p:cNvSpPr>
                  <p:nvPr/>
                </p:nvSpPr>
                <p:spPr bwMode="auto">
                  <a:xfrm>
                    <a:off x="1152" y="2591"/>
                    <a:ext cx="115" cy="115"/>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232" name="Oval 208"/>
                  <p:cNvSpPr>
                    <a:spLocks noChangeAspect="1" noChangeArrowheads="1"/>
                  </p:cNvSpPr>
                  <p:nvPr/>
                </p:nvSpPr>
                <p:spPr bwMode="auto">
                  <a:xfrm>
                    <a:off x="575" y="2591"/>
                    <a:ext cx="115" cy="115"/>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233" name="Oval 209"/>
                  <p:cNvSpPr>
                    <a:spLocks noChangeAspect="1" noChangeArrowheads="1"/>
                  </p:cNvSpPr>
                  <p:nvPr/>
                </p:nvSpPr>
                <p:spPr bwMode="auto">
                  <a:xfrm>
                    <a:off x="863" y="3167"/>
                    <a:ext cx="115" cy="115"/>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234" name="Oval 210"/>
                  <p:cNvSpPr>
                    <a:spLocks noChangeAspect="1" noChangeArrowheads="1"/>
                  </p:cNvSpPr>
                  <p:nvPr/>
                </p:nvSpPr>
                <p:spPr bwMode="auto">
                  <a:xfrm>
                    <a:off x="1439" y="3167"/>
                    <a:ext cx="115" cy="115"/>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1537235" name="AutoShape 211"/>
                  <p:cNvCxnSpPr>
                    <a:cxnSpLocks noChangeAspect="1" noChangeShapeType="1"/>
                    <a:stCxn id="1537229" idx="3"/>
                    <a:endCxn id="1537228" idx="7"/>
                  </p:cNvCxnSpPr>
                  <p:nvPr/>
                </p:nvCxnSpPr>
                <p:spPr bwMode="auto">
                  <a:xfrm flipH="1">
                    <a:off x="673" y="1543"/>
                    <a:ext cx="207" cy="481"/>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7236" name="AutoShape 212"/>
                  <p:cNvCxnSpPr>
                    <a:cxnSpLocks noChangeAspect="1" noChangeShapeType="1"/>
                    <a:stCxn id="1537229" idx="5"/>
                    <a:endCxn id="1537230" idx="1"/>
                  </p:cNvCxnSpPr>
                  <p:nvPr/>
                </p:nvCxnSpPr>
                <p:spPr bwMode="auto">
                  <a:xfrm>
                    <a:off x="960" y="1543"/>
                    <a:ext cx="208" cy="481"/>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7237" name="AutoShape 213"/>
                  <p:cNvCxnSpPr>
                    <a:cxnSpLocks noChangeAspect="1" noChangeShapeType="1"/>
                    <a:stCxn id="1537228" idx="4"/>
                    <a:endCxn id="1537232" idx="0"/>
                  </p:cNvCxnSpPr>
                  <p:nvPr/>
                </p:nvCxnSpPr>
                <p:spPr bwMode="auto">
                  <a:xfrm>
                    <a:off x="633" y="2138"/>
                    <a:ext cx="0" cy="445"/>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7238" name="AutoShape 214"/>
                  <p:cNvCxnSpPr>
                    <a:cxnSpLocks noChangeAspect="1" noChangeShapeType="1"/>
                    <a:stCxn id="1537230" idx="4"/>
                    <a:endCxn id="1537231" idx="0"/>
                  </p:cNvCxnSpPr>
                  <p:nvPr/>
                </p:nvCxnSpPr>
                <p:spPr bwMode="auto">
                  <a:xfrm>
                    <a:off x="1208" y="2138"/>
                    <a:ext cx="0" cy="445"/>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7239" name="AutoShape 215"/>
                  <p:cNvCxnSpPr>
                    <a:cxnSpLocks noChangeAspect="1" noChangeShapeType="1"/>
                    <a:stCxn id="1537231" idx="3"/>
                    <a:endCxn id="1537233" idx="7"/>
                  </p:cNvCxnSpPr>
                  <p:nvPr/>
                </p:nvCxnSpPr>
                <p:spPr bwMode="auto">
                  <a:xfrm flipH="1">
                    <a:off x="960" y="2696"/>
                    <a:ext cx="208" cy="479"/>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7240" name="AutoShape 216"/>
                  <p:cNvCxnSpPr>
                    <a:cxnSpLocks noChangeAspect="1" noChangeShapeType="1"/>
                    <a:stCxn id="1537231" idx="5"/>
                    <a:endCxn id="1537234" idx="1"/>
                  </p:cNvCxnSpPr>
                  <p:nvPr/>
                </p:nvCxnSpPr>
                <p:spPr bwMode="auto">
                  <a:xfrm>
                    <a:off x="1249" y="2696"/>
                    <a:ext cx="207" cy="479"/>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grpSp>
            <p:nvGrpSpPr>
              <p:cNvPr id="58429" name="Group 259"/>
              <p:cNvGrpSpPr>
                <a:grpSpLocks/>
              </p:cNvGrpSpPr>
              <p:nvPr/>
            </p:nvGrpSpPr>
            <p:grpSpPr bwMode="auto">
              <a:xfrm>
                <a:off x="3483" y="1554"/>
                <a:ext cx="656" cy="998"/>
                <a:chOff x="374" y="1554"/>
                <a:chExt cx="656" cy="998"/>
              </a:xfrm>
            </p:grpSpPr>
            <p:sp>
              <p:nvSpPr>
                <p:cNvPr id="1537284" name="Text Box 260"/>
                <p:cNvSpPr txBox="1">
                  <a:spLocks noChangeArrowheads="1"/>
                </p:cNvSpPr>
                <p:nvPr/>
              </p:nvSpPr>
              <p:spPr bwMode="auto">
                <a:xfrm>
                  <a:off x="374" y="1928"/>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s</a:t>
                  </a:r>
                </a:p>
              </p:txBody>
            </p:sp>
            <p:sp>
              <p:nvSpPr>
                <p:cNvPr id="1537285" name="Text Box 261"/>
                <p:cNvSpPr txBox="1">
                  <a:spLocks noChangeArrowheads="1"/>
                </p:cNvSpPr>
                <p:nvPr/>
              </p:nvSpPr>
              <p:spPr bwMode="auto">
                <a:xfrm>
                  <a:off x="575" y="1554"/>
                  <a:ext cx="51"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r</a:t>
                  </a:r>
                </a:p>
              </p:txBody>
            </p:sp>
            <p:sp>
              <p:nvSpPr>
                <p:cNvPr id="1537286" name="Text Box 262"/>
                <p:cNvSpPr txBox="1">
                  <a:spLocks noChangeArrowheads="1"/>
                </p:cNvSpPr>
                <p:nvPr/>
              </p:nvSpPr>
              <p:spPr bwMode="auto">
                <a:xfrm>
                  <a:off x="950" y="2360"/>
                  <a:ext cx="8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u</a:t>
                  </a:r>
                </a:p>
              </p:txBody>
            </p:sp>
            <p:sp>
              <p:nvSpPr>
                <p:cNvPr id="1537287" name="Text Box 263"/>
                <p:cNvSpPr txBox="1">
                  <a:spLocks noChangeArrowheads="1"/>
                </p:cNvSpPr>
                <p:nvPr/>
              </p:nvSpPr>
              <p:spPr bwMode="auto">
                <a:xfrm>
                  <a:off x="950" y="1928"/>
                  <a:ext cx="44"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t</a:t>
                  </a:r>
                </a:p>
              </p:txBody>
            </p:sp>
          </p:grpSp>
        </p:grpSp>
        <p:sp>
          <p:nvSpPr>
            <p:cNvPr id="1537310" name="Text Box 286"/>
            <p:cNvSpPr txBox="1">
              <a:spLocks noChangeArrowheads="1"/>
            </p:cNvSpPr>
            <p:nvPr/>
          </p:nvSpPr>
          <p:spPr bwMode="auto">
            <a:xfrm>
              <a:off x="3454" y="863"/>
              <a:ext cx="978" cy="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lgn="l">
                <a:defRPr/>
              </a:pPr>
              <a:r>
                <a:rPr lang="en-US" sz="2000" b="1">
                  <a:cs typeface="+mn-cs"/>
                </a:rPr>
                <a:t>Match of r: t2</a:t>
              </a:r>
            </a:p>
            <a:p>
              <a:pPr algn="l">
                <a:defRPr/>
              </a:pPr>
              <a:r>
                <a:rPr lang="en-US" sz="2000" b="1">
                  <a:cs typeface="+mn-cs"/>
                </a:rPr>
                <a:t>cost = 3+2+4 =9</a:t>
              </a:r>
            </a:p>
          </p:txBody>
        </p:sp>
      </p:grpSp>
      <p:grpSp>
        <p:nvGrpSpPr>
          <p:cNvPr id="1537316" name="Group 292"/>
          <p:cNvGrpSpPr>
            <a:grpSpLocks/>
          </p:cNvGrpSpPr>
          <p:nvPr/>
        </p:nvGrpSpPr>
        <p:grpSpPr bwMode="auto">
          <a:xfrm>
            <a:off x="7175500" y="1370013"/>
            <a:ext cx="1374775" cy="4067175"/>
            <a:chOff x="4520" y="863"/>
            <a:chExt cx="866" cy="2562"/>
          </a:xfrm>
        </p:grpSpPr>
        <p:grpSp>
          <p:nvGrpSpPr>
            <p:cNvPr id="58402" name="Group 283"/>
            <p:cNvGrpSpPr>
              <a:grpSpLocks/>
            </p:cNvGrpSpPr>
            <p:nvPr/>
          </p:nvGrpSpPr>
          <p:grpSpPr bwMode="auto">
            <a:xfrm>
              <a:off x="4520" y="1842"/>
              <a:ext cx="866" cy="1583"/>
              <a:chOff x="4520" y="1554"/>
              <a:chExt cx="866" cy="1583"/>
            </a:xfrm>
          </p:grpSpPr>
          <p:grpSp>
            <p:nvGrpSpPr>
              <p:cNvPr id="58404" name="Group 277"/>
              <p:cNvGrpSpPr>
                <a:grpSpLocks/>
              </p:cNvGrpSpPr>
              <p:nvPr/>
            </p:nvGrpSpPr>
            <p:grpSpPr bwMode="auto">
              <a:xfrm>
                <a:off x="4523" y="1699"/>
                <a:ext cx="863" cy="1438"/>
                <a:chOff x="4523" y="1699"/>
                <a:chExt cx="863" cy="1438"/>
              </a:xfrm>
            </p:grpSpPr>
            <p:sp>
              <p:nvSpPr>
                <p:cNvPr id="1537266" name="Oval 242"/>
                <p:cNvSpPr>
                  <a:spLocks noChangeArrowheads="1"/>
                </p:cNvSpPr>
                <p:nvPr/>
              </p:nvSpPr>
              <p:spPr bwMode="auto">
                <a:xfrm>
                  <a:off x="4523" y="1699"/>
                  <a:ext cx="662" cy="1094"/>
                </a:xfrm>
                <a:prstGeom prst="ellipse">
                  <a:avLst/>
                </a:prstGeom>
                <a:solidFill>
                  <a:srgbClr val="00FF00">
                    <a:alpha val="50000"/>
                  </a:srgbClr>
                </a:solidFill>
                <a:ln w="25400">
                  <a:solidFill>
                    <a:srgbClr val="0066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261" name="Oval 237"/>
                <p:cNvSpPr>
                  <a:spLocks noChangeArrowheads="1"/>
                </p:cNvSpPr>
                <p:nvPr/>
              </p:nvSpPr>
              <p:spPr bwMode="auto">
                <a:xfrm>
                  <a:off x="4724" y="2504"/>
                  <a:ext cx="662" cy="633"/>
                </a:xfrm>
                <a:prstGeom prst="ellipse">
                  <a:avLst/>
                </a:prstGeom>
                <a:solidFill>
                  <a:srgbClr val="FF0000">
                    <a:alpha val="50000"/>
                  </a:srgbClr>
                </a:solidFill>
                <a:ln w="254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58412" name="Group 217"/>
                <p:cNvGrpSpPr>
                  <a:grpSpLocks noChangeAspect="1"/>
                </p:cNvGrpSpPr>
                <p:nvPr/>
              </p:nvGrpSpPr>
              <p:grpSpPr bwMode="auto">
                <a:xfrm>
                  <a:off x="4606" y="1727"/>
                  <a:ext cx="691" cy="1301"/>
                  <a:chOff x="575" y="1437"/>
                  <a:chExt cx="979" cy="1845"/>
                </a:xfrm>
              </p:grpSpPr>
              <p:sp>
                <p:nvSpPr>
                  <p:cNvPr id="1537242" name="Oval 218"/>
                  <p:cNvSpPr>
                    <a:spLocks noChangeAspect="1" noChangeArrowheads="1"/>
                  </p:cNvSpPr>
                  <p:nvPr/>
                </p:nvSpPr>
                <p:spPr bwMode="auto">
                  <a:xfrm>
                    <a:off x="575" y="2016"/>
                    <a:ext cx="115" cy="115"/>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243" name="Oval 219"/>
                  <p:cNvSpPr>
                    <a:spLocks noChangeAspect="1" noChangeArrowheads="1"/>
                  </p:cNvSpPr>
                  <p:nvPr/>
                </p:nvSpPr>
                <p:spPr bwMode="auto">
                  <a:xfrm>
                    <a:off x="863" y="1437"/>
                    <a:ext cx="115" cy="115"/>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244" name="Oval 220"/>
                  <p:cNvSpPr>
                    <a:spLocks noChangeAspect="1" noChangeArrowheads="1"/>
                  </p:cNvSpPr>
                  <p:nvPr/>
                </p:nvSpPr>
                <p:spPr bwMode="auto">
                  <a:xfrm>
                    <a:off x="1152" y="2016"/>
                    <a:ext cx="115" cy="115"/>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245" name="Oval 221"/>
                  <p:cNvSpPr>
                    <a:spLocks noChangeAspect="1" noChangeArrowheads="1"/>
                  </p:cNvSpPr>
                  <p:nvPr/>
                </p:nvSpPr>
                <p:spPr bwMode="auto">
                  <a:xfrm>
                    <a:off x="1152" y="2591"/>
                    <a:ext cx="115" cy="115"/>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246" name="Oval 222"/>
                  <p:cNvSpPr>
                    <a:spLocks noChangeAspect="1" noChangeArrowheads="1"/>
                  </p:cNvSpPr>
                  <p:nvPr/>
                </p:nvSpPr>
                <p:spPr bwMode="auto">
                  <a:xfrm>
                    <a:off x="575" y="2591"/>
                    <a:ext cx="115" cy="115"/>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247" name="Oval 223"/>
                  <p:cNvSpPr>
                    <a:spLocks noChangeAspect="1" noChangeArrowheads="1"/>
                  </p:cNvSpPr>
                  <p:nvPr/>
                </p:nvSpPr>
                <p:spPr bwMode="auto">
                  <a:xfrm>
                    <a:off x="863" y="3167"/>
                    <a:ext cx="115" cy="115"/>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248" name="Oval 224"/>
                  <p:cNvSpPr>
                    <a:spLocks noChangeAspect="1" noChangeArrowheads="1"/>
                  </p:cNvSpPr>
                  <p:nvPr/>
                </p:nvSpPr>
                <p:spPr bwMode="auto">
                  <a:xfrm>
                    <a:off x="1439" y="3167"/>
                    <a:ext cx="115" cy="115"/>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1537249" name="AutoShape 225"/>
                  <p:cNvCxnSpPr>
                    <a:cxnSpLocks noChangeAspect="1" noChangeShapeType="1"/>
                    <a:stCxn id="1537243" idx="3"/>
                    <a:endCxn id="1537242" idx="7"/>
                  </p:cNvCxnSpPr>
                  <p:nvPr/>
                </p:nvCxnSpPr>
                <p:spPr bwMode="auto">
                  <a:xfrm flipH="1">
                    <a:off x="673" y="1543"/>
                    <a:ext cx="207" cy="481"/>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7250" name="AutoShape 226"/>
                  <p:cNvCxnSpPr>
                    <a:cxnSpLocks noChangeAspect="1" noChangeShapeType="1"/>
                    <a:stCxn id="1537243" idx="5"/>
                    <a:endCxn id="1537244" idx="1"/>
                  </p:cNvCxnSpPr>
                  <p:nvPr/>
                </p:nvCxnSpPr>
                <p:spPr bwMode="auto">
                  <a:xfrm>
                    <a:off x="960" y="1543"/>
                    <a:ext cx="208" cy="481"/>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7251" name="AutoShape 227"/>
                  <p:cNvCxnSpPr>
                    <a:cxnSpLocks noChangeAspect="1" noChangeShapeType="1"/>
                    <a:stCxn id="1537242" idx="4"/>
                    <a:endCxn id="1537246" idx="0"/>
                  </p:cNvCxnSpPr>
                  <p:nvPr/>
                </p:nvCxnSpPr>
                <p:spPr bwMode="auto">
                  <a:xfrm>
                    <a:off x="633" y="2138"/>
                    <a:ext cx="0" cy="445"/>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7252" name="AutoShape 228"/>
                  <p:cNvCxnSpPr>
                    <a:cxnSpLocks noChangeAspect="1" noChangeShapeType="1"/>
                    <a:stCxn id="1537244" idx="4"/>
                    <a:endCxn id="1537245" idx="0"/>
                  </p:cNvCxnSpPr>
                  <p:nvPr/>
                </p:nvCxnSpPr>
                <p:spPr bwMode="auto">
                  <a:xfrm>
                    <a:off x="1208" y="2138"/>
                    <a:ext cx="0" cy="445"/>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7253" name="AutoShape 229"/>
                  <p:cNvCxnSpPr>
                    <a:cxnSpLocks noChangeAspect="1" noChangeShapeType="1"/>
                    <a:stCxn id="1537245" idx="3"/>
                    <a:endCxn id="1537247" idx="7"/>
                  </p:cNvCxnSpPr>
                  <p:nvPr/>
                </p:nvCxnSpPr>
                <p:spPr bwMode="auto">
                  <a:xfrm flipH="1">
                    <a:off x="960" y="2696"/>
                    <a:ext cx="208" cy="479"/>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7254" name="AutoShape 230"/>
                  <p:cNvCxnSpPr>
                    <a:cxnSpLocks noChangeAspect="1" noChangeShapeType="1"/>
                    <a:stCxn id="1537245" idx="5"/>
                    <a:endCxn id="1537248" idx="1"/>
                  </p:cNvCxnSpPr>
                  <p:nvPr/>
                </p:nvCxnSpPr>
                <p:spPr bwMode="auto">
                  <a:xfrm>
                    <a:off x="1249" y="2696"/>
                    <a:ext cx="207" cy="479"/>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grpSp>
            <p:nvGrpSpPr>
              <p:cNvPr id="58405" name="Group 269"/>
              <p:cNvGrpSpPr>
                <a:grpSpLocks/>
              </p:cNvGrpSpPr>
              <p:nvPr/>
            </p:nvGrpSpPr>
            <p:grpSpPr bwMode="auto">
              <a:xfrm>
                <a:off x="4520" y="1554"/>
                <a:ext cx="656" cy="998"/>
                <a:chOff x="374" y="1554"/>
                <a:chExt cx="656" cy="998"/>
              </a:xfrm>
            </p:grpSpPr>
            <p:sp>
              <p:nvSpPr>
                <p:cNvPr id="1537294" name="Text Box 270"/>
                <p:cNvSpPr txBox="1">
                  <a:spLocks noChangeArrowheads="1"/>
                </p:cNvSpPr>
                <p:nvPr/>
              </p:nvSpPr>
              <p:spPr bwMode="auto">
                <a:xfrm>
                  <a:off x="374" y="1928"/>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s</a:t>
                  </a:r>
                </a:p>
              </p:txBody>
            </p:sp>
            <p:sp>
              <p:nvSpPr>
                <p:cNvPr id="1537295" name="Text Box 271"/>
                <p:cNvSpPr txBox="1">
                  <a:spLocks noChangeArrowheads="1"/>
                </p:cNvSpPr>
                <p:nvPr/>
              </p:nvSpPr>
              <p:spPr bwMode="auto">
                <a:xfrm>
                  <a:off x="575" y="1554"/>
                  <a:ext cx="51"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r</a:t>
                  </a:r>
                </a:p>
              </p:txBody>
            </p:sp>
            <p:sp>
              <p:nvSpPr>
                <p:cNvPr id="1537296" name="Text Box 272"/>
                <p:cNvSpPr txBox="1">
                  <a:spLocks noChangeArrowheads="1"/>
                </p:cNvSpPr>
                <p:nvPr/>
              </p:nvSpPr>
              <p:spPr bwMode="auto">
                <a:xfrm>
                  <a:off x="950" y="2360"/>
                  <a:ext cx="8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u</a:t>
                  </a:r>
                </a:p>
              </p:txBody>
            </p:sp>
            <p:sp>
              <p:nvSpPr>
                <p:cNvPr id="1537297" name="Text Box 273"/>
                <p:cNvSpPr txBox="1">
                  <a:spLocks noChangeArrowheads="1"/>
                </p:cNvSpPr>
                <p:nvPr/>
              </p:nvSpPr>
              <p:spPr bwMode="auto">
                <a:xfrm>
                  <a:off x="950" y="1928"/>
                  <a:ext cx="44"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t</a:t>
                  </a:r>
                </a:p>
              </p:txBody>
            </p:sp>
          </p:grpSp>
        </p:grpSp>
        <p:sp>
          <p:nvSpPr>
            <p:cNvPr id="1537311" name="Text Box 287"/>
            <p:cNvSpPr txBox="1">
              <a:spLocks noChangeArrowheads="1"/>
            </p:cNvSpPr>
            <p:nvPr/>
          </p:nvSpPr>
          <p:spPr bwMode="auto">
            <a:xfrm>
              <a:off x="4548" y="863"/>
              <a:ext cx="828" cy="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lgn="l">
                <a:defRPr/>
              </a:pPr>
              <a:r>
                <a:rPr lang="en-US" sz="2000" b="1">
                  <a:cs typeface="+mn-cs"/>
                </a:rPr>
                <a:t>Match of r: t4</a:t>
              </a:r>
            </a:p>
            <a:p>
              <a:pPr algn="l">
                <a:defRPr/>
              </a:pPr>
              <a:r>
                <a:rPr lang="en-US" sz="2000" b="1">
                  <a:cs typeface="+mn-cs"/>
                </a:rPr>
                <a:t>cost = 5+3 =8</a:t>
              </a:r>
            </a:p>
          </p:txBody>
        </p:sp>
      </p:grpSp>
      <p:grpSp>
        <p:nvGrpSpPr>
          <p:cNvPr id="58377" name="Group 296"/>
          <p:cNvGrpSpPr>
            <a:grpSpLocks/>
          </p:cNvGrpSpPr>
          <p:nvPr/>
        </p:nvGrpSpPr>
        <p:grpSpPr bwMode="auto">
          <a:xfrm>
            <a:off x="5929313" y="315913"/>
            <a:ext cx="2479675" cy="449262"/>
            <a:chOff x="2303" y="1439"/>
            <a:chExt cx="3282" cy="1267"/>
          </a:xfrm>
        </p:grpSpPr>
        <p:sp>
          <p:nvSpPr>
            <p:cNvPr id="1537321" name="Oval 297"/>
            <p:cNvSpPr>
              <a:spLocks noChangeArrowheads="1"/>
            </p:cNvSpPr>
            <p:nvPr/>
          </p:nvSpPr>
          <p:spPr bwMode="auto">
            <a:xfrm>
              <a:off x="2303" y="2017"/>
              <a:ext cx="116" cy="112"/>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322" name="Oval 298"/>
            <p:cNvSpPr>
              <a:spLocks noChangeArrowheads="1"/>
            </p:cNvSpPr>
            <p:nvPr/>
          </p:nvSpPr>
          <p:spPr bwMode="auto">
            <a:xfrm>
              <a:off x="2879" y="2017"/>
              <a:ext cx="116" cy="112"/>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323" name="Oval 299"/>
            <p:cNvSpPr>
              <a:spLocks noChangeArrowheads="1"/>
            </p:cNvSpPr>
            <p:nvPr/>
          </p:nvSpPr>
          <p:spPr bwMode="auto">
            <a:xfrm>
              <a:off x="2303" y="1439"/>
              <a:ext cx="116" cy="116"/>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324" name="Oval 300"/>
            <p:cNvSpPr>
              <a:spLocks noChangeArrowheads="1"/>
            </p:cNvSpPr>
            <p:nvPr/>
          </p:nvSpPr>
          <p:spPr bwMode="auto">
            <a:xfrm>
              <a:off x="3167" y="1439"/>
              <a:ext cx="116" cy="116"/>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325" name="Oval 301"/>
            <p:cNvSpPr>
              <a:spLocks noChangeArrowheads="1"/>
            </p:cNvSpPr>
            <p:nvPr/>
          </p:nvSpPr>
          <p:spPr bwMode="auto">
            <a:xfrm>
              <a:off x="3454" y="2017"/>
              <a:ext cx="116" cy="112"/>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326" name="Oval 302"/>
            <p:cNvSpPr>
              <a:spLocks noChangeArrowheads="1"/>
            </p:cNvSpPr>
            <p:nvPr/>
          </p:nvSpPr>
          <p:spPr bwMode="auto">
            <a:xfrm>
              <a:off x="4030" y="1439"/>
              <a:ext cx="116" cy="116"/>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327" name="Oval 303"/>
            <p:cNvSpPr>
              <a:spLocks noChangeArrowheads="1"/>
            </p:cNvSpPr>
            <p:nvPr/>
          </p:nvSpPr>
          <p:spPr bwMode="auto">
            <a:xfrm>
              <a:off x="4030" y="2017"/>
              <a:ext cx="116" cy="112"/>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328" name="Oval 304"/>
            <p:cNvSpPr>
              <a:spLocks noChangeArrowheads="1"/>
            </p:cNvSpPr>
            <p:nvPr/>
          </p:nvSpPr>
          <p:spPr bwMode="auto">
            <a:xfrm>
              <a:off x="4894" y="2017"/>
              <a:ext cx="116" cy="112"/>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329" name="Oval 305"/>
            <p:cNvSpPr>
              <a:spLocks noChangeArrowheads="1"/>
            </p:cNvSpPr>
            <p:nvPr/>
          </p:nvSpPr>
          <p:spPr bwMode="auto">
            <a:xfrm>
              <a:off x="5182" y="1439"/>
              <a:ext cx="116" cy="116"/>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330" name="Oval 306"/>
            <p:cNvSpPr>
              <a:spLocks noChangeArrowheads="1"/>
            </p:cNvSpPr>
            <p:nvPr/>
          </p:nvSpPr>
          <p:spPr bwMode="auto">
            <a:xfrm>
              <a:off x="5469" y="2017"/>
              <a:ext cx="116" cy="112"/>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331" name="Oval 307"/>
            <p:cNvSpPr>
              <a:spLocks noChangeArrowheads="1"/>
            </p:cNvSpPr>
            <p:nvPr/>
          </p:nvSpPr>
          <p:spPr bwMode="auto">
            <a:xfrm>
              <a:off x="4894" y="2590"/>
              <a:ext cx="116" cy="116"/>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332" name="Oval 308"/>
            <p:cNvSpPr>
              <a:spLocks noChangeArrowheads="1"/>
            </p:cNvSpPr>
            <p:nvPr/>
          </p:nvSpPr>
          <p:spPr bwMode="auto">
            <a:xfrm>
              <a:off x="5469" y="2590"/>
              <a:ext cx="116" cy="116"/>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333" name="Oval 309"/>
            <p:cNvSpPr>
              <a:spLocks noChangeArrowheads="1"/>
            </p:cNvSpPr>
            <p:nvPr/>
          </p:nvSpPr>
          <p:spPr bwMode="auto">
            <a:xfrm>
              <a:off x="3742" y="2590"/>
              <a:ext cx="116" cy="116"/>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334" name="Oval 310"/>
            <p:cNvSpPr>
              <a:spLocks noChangeArrowheads="1"/>
            </p:cNvSpPr>
            <p:nvPr/>
          </p:nvSpPr>
          <p:spPr bwMode="auto">
            <a:xfrm>
              <a:off x="4318" y="2590"/>
              <a:ext cx="116" cy="116"/>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1537335" name="AutoShape 311"/>
            <p:cNvCxnSpPr>
              <a:cxnSpLocks noChangeShapeType="1"/>
              <a:stCxn id="1537323" idx="4"/>
              <a:endCxn id="1537321" idx="0"/>
            </p:cNvCxnSpPr>
            <p:nvPr/>
          </p:nvCxnSpPr>
          <p:spPr bwMode="auto">
            <a:xfrm>
              <a:off x="2362" y="1560"/>
              <a:ext cx="0" cy="448"/>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7336" name="AutoShape 312"/>
            <p:cNvCxnSpPr>
              <a:cxnSpLocks noChangeShapeType="1"/>
              <a:stCxn id="1537324" idx="3"/>
              <a:endCxn id="1537322" idx="7"/>
            </p:cNvCxnSpPr>
            <p:nvPr/>
          </p:nvCxnSpPr>
          <p:spPr bwMode="auto">
            <a:xfrm flipH="1">
              <a:off x="2977" y="1546"/>
              <a:ext cx="206" cy="479"/>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7337" name="AutoShape 313"/>
            <p:cNvCxnSpPr>
              <a:cxnSpLocks noChangeShapeType="1"/>
              <a:stCxn id="1537324" idx="5"/>
              <a:endCxn id="1537325" idx="1"/>
            </p:cNvCxnSpPr>
            <p:nvPr/>
          </p:nvCxnSpPr>
          <p:spPr bwMode="auto">
            <a:xfrm>
              <a:off x="3265" y="1546"/>
              <a:ext cx="206" cy="479"/>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7338" name="AutoShape 314"/>
            <p:cNvCxnSpPr>
              <a:cxnSpLocks noChangeShapeType="1"/>
              <a:stCxn id="1537326" idx="4"/>
              <a:endCxn id="1537327" idx="0"/>
            </p:cNvCxnSpPr>
            <p:nvPr/>
          </p:nvCxnSpPr>
          <p:spPr bwMode="auto">
            <a:xfrm>
              <a:off x="4089" y="1560"/>
              <a:ext cx="0" cy="448"/>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7339" name="AutoShape 315"/>
            <p:cNvCxnSpPr>
              <a:cxnSpLocks noChangeShapeType="1"/>
              <a:stCxn id="1537327" idx="3"/>
              <a:endCxn id="1537333" idx="7"/>
            </p:cNvCxnSpPr>
            <p:nvPr/>
          </p:nvCxnSpPr>
          <p:spPr bwMode="auto">
            <a:xfrm flipH="1">
              <a:off x="3841" y="2120"/>
              <a:ext cx="206" cy="479"/>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7340" name="AutoShape 316"/>
            <p:cNvCxnSpPr>
              <a:cxnSpLocks noChangeShapeType="1"/>
              <a:stCxn id="1537327" idx="5"/>
              <a:endCxn id="1537334" idx="1"/>
            </p:cNvCxnSpPr>
            <p:nvPr/>
          </p:nvCxnSpPr>
          <p:spPr bwMode="auto">
            <a:xfrm>
              <a:off x="4129" y="2120"/>
              <a:ext cx="206" cy="479"/>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7341" name="AutoShape 317"/>
            <p:cNvCxnSpPr>
              <a:cxnSpLocks noChangeShapeType="1"/>
              <a:stCxn id="1537329" idx="3"/>
              <a:endCxn id="1537328" idx="7"/>
            </p:cNvCxnSpPr>
            <p:nvPr/>
          </p:nvCxnSpPr>
          <p:spPr bwMode="auto">
            <a:xfrm flipH="1">
              <a:off x="4992" y="1546"/>
              <a:ext cx="206" cy="479"/>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7342" name="AutoShape 318"/>
            <p:cNvCxnSpPr>
              <a:cxnSpLocks noChangeShapeType="1"/>
              <a:stCxn id="1537329" idx="5"/>
              <a:endCxn id="1537330" idx="1"/>
            </p:cNvCxnSpPr>
            <p:nvPr/>
          </p:nvCxnSpPr>
          <p:spPr bwMode="auto">
            <a:xfrm>
              <a:off x="5280" y="1546"/>
              <a:ext cx="206" cy="479"/>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7343" name="AutoShape 319"/>
            <p:cNvCxnSpPr>
              <a:cxnSpLocks noChangeShapeType="1"/>
              <a:stCxn id="1537328" idx="4"/>
              <a:endCxn id="1537331" idx="0"/>
            </p:cNvCxnSpPr>
            <p:nvPr/>
          </p:nvCxnSpPr>
          <p:spPr bwMode="auto">
            <a:xfrm>
              <a:off x="4953" y="2137"/>
              <a:ext cx="0" cy="448"/>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7344" name="AutoShape 320"/>
            <p:cNvCxnSpPr>
              <a:cxnSpLocks noChangeShapeType="1"/>
              <a:stCxn id="1537330" idx="4"/>
              <a:endCxn id="1537332" idx="0"/>
            </p:cNvCxnSpPr>
            <p:nvPr/>
          </p:nvCxnSpPr>
          <p:spPr bwMode="auto">
            <a:xfrm>
              <a:off x="5528" y="2137"/>
              <a:ext cx="0" cy="448"/>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73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73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73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73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37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 Giovanni De Micheli</a:t>
            </a:r>
          </a:p>
        </p:txBody>
      </p:sp>
      <p:sp>
        <p:nvSpPr>
          <p:cNvPr id="5" name="Slide Number Placeholder 4"/>
          <p:cNvSpPr>
            <a:spLocks noGrp="1"/>
          </p:cNvSpPr>
          <p:nvPr>
            <p:ph type="sldNum" sz="quarter" idx="11"/>
          </p:nvPr>
        </p:nvSpPr>
        <p:spPr/>
        <p:txBody>
          <a:bodyPr/>
          <a:lstStyle/>
          <a:p>
            <a:pPr>
              <a:defRPr/>
            </a:pPr>
            <a:fld id="{25FA99B0-3CE6-9E47-9184-35D307D3B70F}" type="slidenum">
              <a:rPr lang="en-US"/>
              <a:pPr>
                <a:defRPr/>
              </a:pPr>
              <a:t>21</a:t>
            </a:fld>
            <a:endParaRPr lang="en-US"/>
          </a:p>
        </p:txBody>
      </p:sp>
      <p:sp>
        <p:nvSpPr>
          <p:cNvPr id="1479682" name="Rectangle 2"/>
          <p:cNvSpPr>
            <a:spLocks noGrp="1" noChangeArrowheads="1"/>
          </p:cNvSpPr>
          <p:nvPr>
            <p:ph type="title"/>
          </p:nvPr>
        </p:nvSpPr>
        <p:spPr/>
        <p:txBody>
          <a:bodyPr/>
          <a:lstStyle/>
          <a:p>
            <a:pPr>
              <a:defRPr/>
            </a:pPr>
            <a:r>
              <a:rPr lang="en-US">
                <a:cs typeface="+mj-cs"/>
              </a:rPr>
              <a:t>Tree covering</a:t>
            </a:r>
          </a:p>
        </p:txBody>
      </p:sp>
      <p:sp>
        <p:nvSpPr>
          <p:cNvPr id="1479683" name="Rectangle 3"/>
          <p:cNvSpPr>
            <a:spLocks noGrp="1" noChangeArrowheads="1"/>
          </p:cNvSpPr>
          <p:nvPr>
            <p:ph type="body" idx="1"/>
          </p:nvPr>
        </p:nvSpPr>
        <p:spPr/>
        <p:txBody>
          <a:bodyPr/>
          <a:lstStyle/>
          <a:p>
            <a:pPr>
              <a:lnSpc>
                <a:spcPct val="85000"/>
              </a:lnSpc>
              <a:defRPr/>
            </a:pPr>
            <a:r>
              <a:rPr lang="en-US">
                <a:cs typeface="+mn-cs"/>
              </a:rPr>
              <a:t>Dynamic programming</a:t>
            </a:r>
          </a:p>
          <a:p>
            <a:pPr lvl="1">
              <a:lnSpc>
                <a:spcPct val="85000"/>
              </a:lnSpc>
              <a:defRPr/>
            </a:pPr>
            <a:r>
              <a:rPr lang="en-US"/>
              <a:t>Visit subject tree bottom up</a:t>
            </a:r>
          </a:p>
          <a:p>
            <a:pPr>
              <a:lnSpc>
                <a:spcPct val="85000"/>
              </a:lnSpc>
              <a:defRPr/>
            </a:pPr>
            <a:r>
              <a:rPr lang="en-US">
                <a:cs typeface="+mn-cs"/>
              </a:rPr>
              <a:t>At each vertex</a:t>
            </a:r>
          </a:p>
          <a:p>
            <a:pPr lvl="1">
              <a:lnSpc>
                <a:spcPct val="85000"/>
              </a:lnSpc>
              <a:defRPr/>
            </a:pPr>
            <a:r>
              <a:rPr lang="en-US"/>
              <a:t>Attempt to match:</a:t>
            </a:r>
          </a:p>
          <a:p>
            <a:pPr lvl="2">
              <a:lnSpc>
                <a:spcPct val="85000"/>
              </a:lnSpc>
              <a:defRPr/>
            </a:pPr>
            <a:r>
              <a:rPr lang="en-US"/>
              <a:t>Locally rooted subtree to all library cell</a:t>
            </a:r>
          </a:p>
          <a:p>
            <a:pPr lvl="2">
              <a:lnSpc>
                <a:spcPct val="85000"/>
              </a:lnSpc>
              <a:defRPr/>
            </a:pPr>
            <a:r>
              <a:rPr lang="en-US"/>
              <a:t>Find best match and record</a:t>
            </a:r>
          </a:p>
          <a:p>
            <a:pPr lvl="1">
              <a:lnSpc>
                <a:spcPct val="85000"/>
              </a:lnSpc>
              <a:defRPr/>
            </a:pPr>
            <a:r>
              <a:rPr lang="en-US"/>
              <a:t>There is always a match when the base cells are in the library</a:t>
            </a:r>
          </a:p>
          <a:p>
            <a:pPr>
              <a:lnSpc>
                <a:spcPct val="85000"/>
              </a:lnSpc>
              <a:defRPr/>
            </a:pPr>
            <a:r>
              <a:rPr lang="en-US">
                <a:cs typeface="+mn-cs"/>
              </a:rPr>
              <a:t>Bottom-up search yields and optimum cover</a:t>
            </a:r>
          </a:p>
          <a:p>
            <a:pPr>
              <a:lnSpc>
                <a:spcPct val="85000"/>
              </a:lnSpc>
              <a:defRPr/>
            </a:pPr>
            <a:r>
              <a:rPr lang="en-US">
                <a:cs typeface="+mn-cs"/>
              </a:rPr>
              <a:t>Caveat:</a:t>
            </a:r>
          </a:p>
          <a:p>
            <a:pPr lvl="1">
              <a:lnSpc>
                <a:spcPct val="85000"/>
              </a:lnSpc>
              <a:defRPr/>
            </a:pPr>
            <a:r>
              <a:rPr lang="en-US"/>
              <a:t>Mapping into trees is a distortion for some cells</a:t>
            </a:r>
          </a:p>
          <a:p>
            <a:pPr lvl="1">
              <a:lnSpc>
                <a:spcPct val="85000"/>
              </a:lnSpc>
              <a:defRPr/>
            </a:pPr>
            <a:r>
              <a:rPr lang="en-US"/>
              <a:t>Overall optimality is weakened by the overall strategy of splitting into several stages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7968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7968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7968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7968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7968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7968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7968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7968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796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 Giovanni De Micheli</a:t>
            </a:r>
          </a:p>
        </p:txBody>
      </p:sp>
      <p:sp>
        <p:nvSpPr>
          <p:cNvPr id="5" name="Slide Number Placeholder 4"/>
          <p:cNvSpPr>
            <a:spLocks noGrp="1"/>
          </p:cNvSpPr>
          <p:nvPr>
            <p:ph type="sldNum" sz="quarter" idx="11"/>
          </p:nvPr>
        </p:nvSpPr>
        <p:spPr/>
        <p:txBody>
          <a:bodyPr/>
          <a:lstStyle/>
          <a:p>
            <a:pPr>
              <a:defRPr/>
            </a:pPr>
            <a:fld id="{918CCC15-1844-B84B-A6E2-5EF70971E76B}" type="slidenum">
              <a:rPr lang="en-US"/>
              <a:pPr>
                <a:defRPr/>
              </a:pPr>
              <a:t>22</a:t>
            </a:fld>
            <a:endParaRPr lang="en-US"/>
          </a:p>
        </p:txBody>
      </p:sp>
      <p:sp>
        <p:nvSpPr>
          <p:cNvPr id="1484802" name="Rectangle 2"/>
          <p:cNvSpPr>
            <a:spLocks noGrp="1" noChangeArrowheads="1"/>
          </p:cNvSpPr>
          <p:nvPr>
            <p:ph type="title"/>
          </p:nvPr>
        </p:nvSpPr>
        <p:spPr/>
        <p:txBody>
          <a:bodyPr/>
          <a:lstStyle/>
          <a:p>
            <a:pPr>
              <a:defRPr/>
            </a:pPr>
            <a:r>
              <a:rPr lang="en-US">
                <a:cs typeface="+mj-cs"/>
              </a:rPr>
              <a:t>Different covering problems</a:t>
            </a:r>
          </a:p>
        </p:txBody>
      </p:sp>
      <p:sp>
        <p:nvSpPr>
          <p:cNvPr id="1484803" name="Rectangle 3"/>
          <p:cNvSpPr>
            <a:spLocks noGrp="1" noChangeArrowheads="1"/>
          </p:cNvSpPr>
          <p:nvPr>
            <p:ph type="body" idx="1"/>
          </p:nvPr>
        </p:nvSpPr>
        <p:spPr/>
        <p:txBody>
          <a:bodyPr/>
          <a:lstStyle/>
          <a:p>
            <a:pPr>
              <a:defRPr/>
            </a:pPr>
            <a:r>
              <a:rPr lang="en-US">
                <a:cs typeface="+mn-cs"/>
              </a:rPr>
              <a:t>Covering for minimum area:</a:t>
            </a:r>
          </a:p>
          <a:p>
            <a:pPr lvl="1">
              <a:defRPr/>
            </a:pPr>
            <a:r>
              <a:rPr lang="en-US"/>
              <a:t>Each cell has a fixed area cost (label)</a:t>
            </a:r>
          </a:p>
          <a:p>
            <a:pPr lvl="1">
              <a:defRPr/>
            </a:pPr>
            <a:r>
              <a:rPr lang="en-US"/>
              <a:t>Area is additive:</a:t>
            </a:r>
          </a:p>
          <a:p>
            <a:pPr lvl="2">
              <a:defRPr/>
            </a:pPr>
            <a:r>
              <a:rPr lang="en-US"/>
              <a:t>Add area of match to cost of sub-trees</a:t>
            </a:r>
          </a:p>
          <a:p>
            <a:pPr>
              <a:defRPr/>
            </a:pPr>
            <a:r>
              <a:rPr lang="en-US">
                <a:cs typeface="+mn-cs"/>
              </a:rPr>
              <a:t>Covering for minimum delay:</a:t>
            </a:r>
          </a:p>
          <a:p>
            <a:pPr lvl="1">
              <a:defRPr/>
            </a:pPr>
            <a:r>
              <a:rPr lang="en-US"/>
              <a:t>Delay is fanout independent</a:t>
            </a:r>
          </a:p>
          <a:p>
            <a:pPr lvl="2">
              <a:defRPr/>
            </a:pPr>
            <a:r>
              <a:rPr lang="en-US"/>
              <a:t>Delay computed with (max, +) rules</a:t>
            </a:r>
          </a:p>
          <a:p>
            <a:pPr lvl="2">
              <a:defRPr/>
            </a:pPr>
            <a:r>
              <a:rPr lang="en-US"/>
              <a:t>Add delay of match to highest cost of sub-trees</a:t>
            </a:r>
          </a:p>
          <a:p>
            <a:pPr lvl="1">
              <a:defRPr/>
            </a:pPr>
            <a:r>
              <a:rPr lang="en-US"/>
              <a:t>Delay is fanout dependent</a:t>
            </a:r>
          </a:p>
          <a:p>
            <a:pPr lvl="2">
              <a:defRPr/>
            </a:pPr>
            <a:r>
              <a:rPr lang="en-US"/>
              <a:t>Look-ahead scheme is required</a:t>
            </a:r>
          </a:p>
          <a:p>
            <a:pPr lvl="2">
              <a:defRPr/>
            </a:pPr>
            <a:endParaRPr lang="en-US"/>
          </a:p>
          <a:p>
            <a:pPr lvl="1">
              <a:buFont typeface="Monotype Sorts" charset="0"/>
              <a:buNone/>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8480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8480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8480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84803">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8480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848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pPr>
              <a:defRPr/>
            </a:pPr>
            <a:r>
              <a:rPr lang="en-US"/>
              <a:t>(c) Giovanni De Micheli</a:t>
            </a:r>
          </a:p>
        </p:txBody>
      </p:sp>
      <p:sp>
        <p:nvSpPr>
          <p:cNvPr id="5" name="Slide Number Placeholder 5"/>
          <p:cNvSpPr>
            <a:spLocks noGrp="1"/>
          </p:cNvSpPr>
          <p:nvPr>
            <p:ph type="sldNum" sz="quarter" idx="11"/>
          </p:nvPr>
        </p:nvSpPr>
        <p:spPr/>
        <p:txBody>
          <a:bodyPr/>
          <a:lstStyle/>
          <a:p>
            <a:pPr>
              <a:defRPr/>
            </a:pPr>
            <a:fld id="{994C2297-E420-4049-A8AA-0C0AFC436D6A}" type="slidenum">
              <a:rPr lang="en-US"/>
              <a:pPr>
                <a:defRPr/>
              </a:pPr>
              <a:t>23</a:t>
            </a:fld>
            <a:endParaRPr lang="en-US"/>
          </a:p>
        </p:txBody>
      </p:sp>
      <p:sp>
        <p:nvSpPr>
          <p:cNvPr id="1548290" name="Rectangle 2"/>
          <p:cNvSpPr>
            <a:spLocks noGrp="1" noChangeArrowheads="1"/>
          </p:cNvSpPr>
          <p:nvPr>
            <p:ph type="title"/>
          </p:nvPr>
        </p:nvSpPr>
        <p:spPr/>
        <p:txBody>
          <a:bodyPr/>
          <a:lstStyle/>
          <a:p>
            <a:pPr>
              <a:defRPr/>
            </a:pPr>
            <a:r>
              <a:rPr lang="en-US">
                <a:cs typeface="+mj-cs"/>
              </a:rPr>
              <a:t>Simple library</a:t>
            </a:r>
          </a:p>
        </p:txBody>
      </p:sp>
      <p:pic>
        <p:nvPicPr>
          <p:cNvPr id="154829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58825" y="1076325"/>
            <a:ext cx="7254875" cy="5495925"/>
          </a:xfrm>
          <a:extLst>
            <a:ext uri="{91240B29-F687-4f45-9708-019B960494DF}">
              <a14:hiddenLine xmlns:a14="http://schemas.microsoft.com/office/drawing/2010/main" xmlns="" w="2540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Footer Placeholder 4"/>
          <p:cNvSpPr>
            <a:spLocks noGrp="1"/>
          </p:cNvSpPr>
          <p:nvPr>
            <p:ph type="ftr" sz="quarter" idx="10"/>
          </p:nvPr>
        </p:nvSpPr>
        <p:spPr/>
        <p:txBody>
          <a:bodyPr/>
          <a:lstStyle/>
          <a:p>
            <a:pPr>
              <a:defRPr/>
            </a:pPr>
            <a:r>
              <a:rPr lang="en-US"/>
              <a:t>(c) Giovanni De Micheli</a:t>
            </a:r>
          </a:p>
        </p:txBody>
      </p:sp>
      <p:sp>
        <p:nvSpPr>
          <p:cNvPr id="156" name="Slide Number Placeholder 5"/>
          <p:cNvSpPr>
            <a:spLocks noGrp="1"/>
          </p:cNvSpPr>
          <p:nvPr>
            <p:ph type="sldNum" sz="quarter" idx="11"/>
          </p:nvPr>
        </p:nvSpPr>
        <p:spPr/>
        <p:txBody>
          <a:bodyPr/>
          <a:lstStyle/>
          <a:p>
            <a:pPr>
              <a:defRPr/>
            </a:pPr>
            <a:fld id="{E9ED0BA9-25E0-1145-A2B5-7F9042191DA8}" type="slidenum">
              <a:rPr lang="en-US"/>
              <a:pPr>
                <a:defRPr/>
              </a:pPr>
              <a:t>24</a:t>
            </a:fld>
            <a:endParaRPr lang="en-US"/>
          </a:p>
        </p:txBody>
      </p:sp>
      <p:sp>
        <p:nvSpPr>
          <p:cNvPr id="1485826" name="Rectangle 2"/>
          <p:cNvSpPr>
            <a:spLocks noGrp="1" noChangeArrowheads="1"/>
          </p:cNvSpPr>
          <p:nvPr>
            <p:ph type="title"/>
          </p:nvPr>
        </p:nvSpPr>
        <p:spPr/>
        <p:txBody>
          <a:bodyPr/>
          <a:lstStyle/>
          <a:p>
            <a:pPr>
              <a:defRPr/>
            </a:pPr>
            <a:r>
              <a:rPr lang="en-US">
                <a:cs typeface="+mj-cs"/>
              </a:rPr>
              <a:t>Example – minimum area cover</a:t>
            </a:r>
          </a:p>
        </p:txBody>
      </p:sp>
      <p:sp>
        <p:nvSpPr>
          <p:cNvPr id="1485832" name="Rectangle 8"/>
          <p:cNvSpPr>
            <a:spLocks noChangeArrowheads="1"/>
          </p:cNvSpPr>
          <p:nvPr/>
        </p:nvSpPr>
        <p:spPr bwMode="auto">
          <a:xfrm>
            <a:off x="273050" y="1552575"/>
            <a:ext cx="8593138" cy="4570413"/>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5833" name="Line 9"/>
          <p:cNvSpPr>
            <a:spLocks noChangeShapeType="1"/>
          </p:cNvSpPr>
          <p:nvPr/>
        </p:nvSpPr>
        <p:spPr bwMode="auto">
          <a:xfrm flipV="1">
            <a:off x="273050" y="2009775"/>
            <a:ext cx="8593138"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5834" name="Line 10"/>
          <p:cNvSpPr>
            <a:spLocks noChangeShapeType="1"/>
          </p:cNvSpPr>
          <p:nvPr/>
        </p:nvSpPr>
        <p:spPr bwMode="auto">
          <a:xfrm>
            <a:off x="1644650" y="1552575"/>
            <a:ext cx="0" cy="4570413"/>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5835" name="Line 11"/>
          <p:cNvSpPr>
            <a:spLocks noChangeShapeType="1"/>
          </p:cNvSpPr>
          <p:nvPr/>
        </p:nvSpPr>
        <p:spPr bwMode="auto">
          <a:xfrm>
            <a:off x="3381375" y="1552575"/>
            <a:ext cx="0" cy="4570413"/>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5836" name="Line 12"/>
          <p:cNvSpPr>
            <a:spLocks noChangeShapeType="1"/>
          </p:cNvSpPr>
          <p:nvPr/>
        </p:nvSpPr>
        <p:spPr bwMode="auto">
          <a:xfrm>
            <a:off x="4203700" y="1552575"/>
            <a:ext cx="0" cy="4570413"/>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5837" name="Line 13"/>
          <p:cNvSpPr>
            <a:spLocks noChangeShapeType="1"/>
          </p:cNvSpPr>
          <p:nvPr/>
        </p:nvSpPr>
        <p:spPr bwMode="auto">
          <a:xfrm>
            <a:off x="5027613" y="1552575"/>
            <a:ext cx="0" cy="4570413"/>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5838" name="Line 14"/>
          <p:cNvSpPr>
            <a:spLocks noChangeShapeType="1"/>
          </p:cNvSpPr>
          <p:nvPr/>
        </p:nvSpPr>
        <p:spPr bwMode="auto">
          <a:xfrm>
            <a:off x="6580188" y="1552575"/>
            <a:ext cx="0" cy="4570413"/>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66571" name="Group 122"/>
          <p:cNvGrpSpPr>
            <a:grpSpLocks/>
          </p:cNvGrpSpPr>
          <p:nvPr/>
        </p:nvGrpSpPr>
        <p:grpSpPr bwMode="auto">
          <a:xfrm>
            <a:off x="455613" y="2192338"/>
            <a:ext cx="995362" cy="3779837"/>
            <a:chOff x="287" y="1381"/>
            <a:chExt cx="627" cy="2381"/>
          </a:xfrm>
        </p:grpSpPr>
        <p:grpSp>
          <p:nvGrpSpPr>
            <p:cNvPr id="66665" name="Group 102"/>
            <p:cNvGrpSpPr>
              <a:grpSpLocks/>
            </p:cNvGrpSpPr>
            <p:nvPr/>
          </p:nvGrpSpPr>
          <p:grpSpPr bwMode="auto">
            <a:xfrm>
              <a:off x="287" y="1381"/>
              <a:ext cx="576" cy="2303"/>
              <a:chOff x="287" y="1381"/>
              <a:chExt cx="576" cy="2303"/>
            </a:xfrm>
          </p:grpSpPr>
          <p:grpSp>
            <p:nvGrpSpPr>
              <p:cNvPr id="66675" name="Group 52"/>
              <p:cNvGrpSpPr>
                <a:grpSpLocks/>
              </p:cNvGrpSpPr>
              <p:nvPr/>
            </p:nvGrpSpPr>
            <p:grpSpPr bwMode="auto">
              <a:xfrm>
                <a:off x="460" y="2129"/>
                <a:ext cx="231" cy="276"/>
                <a:chOff x="575" y="2257"/>
                <a:chExt cx="231" cy="276"/>
              </a:xfrm>
            </p:grpSpPr>
            <p:grpSp>
              <p:nvGrpSpPr>
                <p:cNvPr id="66711" name="Group 48"/>
                <p:cNvGrpSpPr>
                  <a:grpSpLocks/>
                </p:cNvGrpSpPr>
                <p:nvPr/>
              </p:nvGrpSpPr>
              <p:grpSpPr bwMode="auto">
                <a:xfrm>
                  <a:off x="575" y="2303"/>
                  <a:ext cx="231" cy="230"/>
                  <a:chOff x="673" y="1899"/>
                  <a:chExt cx="231" cy="230"/>
                </a:xfrm>
              </p:grpSpPr>
              <p:sp>
                <p:nvSpPr>
                  <p:cNvPr id="1485846" name="Arc 22"/>
                  <p:cNvSpPr>
                    <a:spLocks/>
                  </p:cNvSpPr>
                  <p:nvPr/>
                </p:nvSpPr>
                <p:spPr bwMode="auto">
                  <a:xfrm rot="-5400000">
                    <a:off x="614" y="1957"/>
                    <a:ext cx="230"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5847" name="Arc 23"/>
                  <p:cNvSpPr>
                    <a:spLocks/>
                  </p:cNvSpPr>
                  <p:nvPr/>
                </p:nvSpPr>
                <p:spPr bwMode="auto">
                  <a:xfrm rot="16200000" flipV="1">
                    <a:off x="727" y="1957"/>
                    <a:ext cx="230"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5848" name="Line 24"/>
                  <p:cNvSpPr>
                    <a:spLocks noChangeShapeType="1"/>
                  </p:cNvSpPr>
                  <p:nvPr/>
                </p:nvSpPr>
                <p:spPr bwMode="auto">
                  <a:xfrm rot="-5400000">
                    <a:off x="789" y="2013"/>
                    <a:ext cx="0"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485875" name="Oval 51"/>
                <p:cNvSpPr>
                  <a:spLocks noChangeArrowheads="1"/>
                </p:cNvSpPr>
                <p:nvPr/>
              </p:nvSpPr>
              <p:spPr bwMode="auto">
                <a:xfrm>
                  <a:off x="667" y="2257"/>
                  <a:ext cx="46" cy="46"/>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66676" name="Group 58"/>
              <p:cNvGrpSpPr>
                <a:grpSpLocks/>
              </p:cNvGrpSpPr>
              <p:nvPr/>
            </p:nvGrpSpPr>
            <p:grpSpPr bwMode="auto">
              <a:xfrm>
                <a:off x="460" y="1611"/>
                <a:ext cx="230" cy="276"/>
                <a:chOff x="575" y="2257"/>
                <a:chExt cx="230" cy="276"/>
              </a:xfrm>
            </p:grpSpPr>
            <p:sp>
              <p:nvSpPr>
                <p:cNvPr id="1485878" name="Line 54"/>
                <p:cNvSpPr>
                  <a:spLocks noChangeShapeType="1"/>
                </p:cNvSpPr>
                <p:nvPr/>
              </p:nvSpPr>
              <p:spPr bwMode="auto">
                <a:xfrm flipH="1">
                  <a:off x="575" y="2303"/>
                  <a:ext cx="117"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5879" name="Line 55"/>
                <p:cNvSpPr>
                  <a:spLocks noChangeShapeType="1"/>
                </p:cNvSpPr>
                <p:nvPr/>
              </p:nvSpPr>
              <p:spPr bwMode="auto">
                <a:xfrm>
                  <a:off x="690" y="2303"/>
                  <a:ext cx="115"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5880" name="Line 56"/>
                <p:cNvSpPr>
                  <a:spLocks noChangeShapeType="1"/>
                </p:cNvSpPr>
                <p:nvPr/>
              </p:nvSpPr>
              <p:spPr bwMode="auto">
                <a:xfrm>
                  <a:off x="575" y="2533"/>
                  <a:ext cx="23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5881" name="Oval 57"/>
                <p:cNvSpPr>
                  <a:spLocks noChangeArrowheads="1"/>
                </p:cNvSpPr>
                <p:nvPr/>
              </p:nvSpPr>
              <p:spPr bwMode="auto">
                <a:xfrm>
                  <a:off x="667" y="2257"/>
                  <a:ext cx="46" cy="46"/>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66677" name="Group 59"/>
              <p:cNvGrpSpPr>
                <a:grpSpLocks/>
              </p:cNvGrpSpPr>
              <p:nvPr/>
            </p:nvGrpSpPr>
            <p:grpSpPr bwMode="auto">
              <a:xfrm>
                <a:off x="287" y="2648"/>
                <a:ext cx="230" cy="276"/>
                <a:chOff x="575" y="2257"/>
                <a:chExt cx="230" cy="276"/>
              </a:xfrm>
            </p:grpSpPr>
            <p:sp>
              <p:nvSpPr>
                <p:cNvPr id="1485884" name="Line 60"/>
                <p:cNvSpPr>
                  <a:spLocks noChangeShapeType="1"/>
                </p:cNvSpPr>
                <p:nvPr/>
              </p:nvSpPr>
              <p:spPr bwMode="auto">
                <a:xfrm flipH="1">
                  <a:off x="575" y="2303"/>
                  <a:ext cx="117"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5885" name="Line 61"/>
                <p:cNvSpPr>
                  <a:spLocks noChangeShapeType="1"/>
                </p:cNvSpPr>
                <p:nvPr/>
              </p:nvSpPr>
              <p:spPr bwMode="auto">
                <a:xfrm>
                  <a:off x="690" y="2303"/>
                  <a:ext cx="115"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5886" name="Line 62"/>
                <p:cNvSpPr>
                  <a:spLocks noChangeShapeType="1"/>
                </p:cNvSpPr>
                <p:nvPr/>
              </p:nvSpPr>
              <p:spPr bwMode="auto">
                <a:xfrm>
                  <a:off x="575" y="2533"/>
                  <a:ext cx="23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5887" name="Oval 63"/>
                <p:cNvSpPr>
                  <a:spLocks noChangeArrowheads="1"/>
                </p:cNvSpPr>
                <p:nvPr/>
              </p:nvSpPr>
              <p:spPr bwMode="auto">
                <a:xfrm>
                  <a:off x="667" y="2257"/>
                  <a:ext cx="46" cy="46"/>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66678" name="Group 64"/>
              <p:cNvGrpSpPr>
                <a:grpSpLocks/>
              </p:cNvGrpSpPr>
              <p:nvPr/>
            </p:nvGrpSpPr>
            <p:grpSpPr bwMode="auto">
              <a:xfrm>
                <a:off x="632" y="2648"/>
                <a:ext cx="231" cy="276"/>
                <a:chOff x="575" y="2257"/>
                <a:chExt cx="231" cy="276"/>
              </a:xfrm>
            </p:grpSpPr>
            <p:grpSp>
              <p:nvGrpSpPr>
                <p:cNvPr id="66698" name="Group 65"/>
                <p:cNvGrpSpPr>
                  <a:grpSpLocks/>
                </p:cNvGrpSpPr>
                <p:nvPr/>
              </p:nvGrpSpPr>
              <p:grpSpPr bwMode="auto">
                <a:xfrm>
                  <a:off x="575" y="2303"/>
                  <a:ext cx="231" cy="230"/>
                  <a:chOff x="673" y="1899"/>
                  <a:chExt cx="231" cy="230"/>
                </a:xfrm>
              </p:grpSpPr>
              <p:sp>
                <p:nvSpPr>
                  <p:cNvPr id="1485890" name="Arc 66"/>
                  <p:cNvSpPr>
                    <a:spLocks/>
                  </p:cNvSpPr>
                  <p:nvPr/>
                </p:nvSpPr>
                <p:spPr bwMode="auto">
                  <a:xfrm rot="-5400000">
                    <a:off x="614" y="1957"/>
                    <a:ext cx="230"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5891" name="Arc 67"/>
                  <p:cNvSpPr>
                    <a:spLocks/>
                  </p:cNvSpPr>
                  <p:nvPr/>
                </p:nvSpPr>
                <p:spPr bwMode="auto">
                  <a:xfrm rot="16200000" flipV="1">
                    <a:off x="727" y="1958"/>
                    <a:ext cx="230"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5892" name="Line 68"/>
                  <p:cNvSpPr>
                    <a:spLocks noChangeShapeType="1"/>
                  </p:cNvSpPr>
                  <p:nvPr/>
                </p:nvSpPr>
                <p:spPr bwMode="auto">
                  <a:xfrm rot="-5400000">
                    <a:off x="789" y="2013"/>
                    <a:ext cx="0"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485893" name="Oval 69"/>
                <p:cNvSpPr>
                  <a:spLocks noChangeArrowheads="1"/>
                </p:cNvSpPr>
                <p:nvPr/>
              </p:nvSpPr>
              <p:spPr bwMode="auto">
                <a:xfrm>
                  <a:off x="667" y="2257"/>
                  <a:ext cx="46" cy="46"/>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66679" name="Group 70"/>
              <p:cNvGrpSpPr>
                <a:grpSpLocks/>
              </p:cNvGrpSpPr>
              <p:nvPr/>
            </p:nvGrpSpPr>
            <p:grpSpPr bwMode="auto">
              <a:xfrm>
                <a:off x="575" y="3166"/>
                <a:ext cx="231" cy="276"/>
                <a:chOff x="575" y="2257"/>
                <a:chExt cx="231" cy="276"/>
              </a:xfrm>
            </p:grpSpPr>
            <p:grpSp>
              <p:nvGrpSpPr>
                <p:cNvPr id="66693" name="Group 71"/>
                <p:cNvGrpSpPr>
                  <a:grpSpLocks/>
                </p:cNvGrpSpPr>
                <p:nvPr/>
              </p:nvGrpSpPr>
              <p:grpSpPr bwMode="auto">
                <a:xfrm>
                  <a:off x="575" y="2303"/>
                  <a:ext cx="231" cy="230"/>
                  <a:chOff x="673" y="1899"/>
                  <a:chExt cx="231" cy="230"/>
                </a:xfrm>
              </p:grpSpPr>
              <p:sp>
                <p:nvSpPr>
                  <p:cNvPr id="1485896" name="Arc 72"/>
                  <p:cNvSpPr>
                    <a:spLocks/>
                  </p:cNvSpPr>
                  <p:nvPr/>
                </p:nvSpPr>
                <p:spPr bwMode="auto">
                  <a:xfrm rot="-5400000">
                    <a:off x="614" y="1958"/>
                    <a:ext cx="230"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5897" name="Arc 73"/>
                  <p:cNvSpPr>
                    <a:spLocks/>
                  </p:cNvSpPr>
                  <p:nvPr/>
                </p:nvSpPr>
                <p:spPr bwMode="auto">
                  <a:xfrm rot="16200000" flipV="1">
                    <a:off x="727" y="1957"/>
                    <a:ext cx="230"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5898" name="Line 74"/>
                  <p:cNvSpPr>
                    <a:spLocks noChangeShapeType="1"/>
                  </p:cNvSpPr>
                  <p:nvPr/>
                </p:nvSpPr>
                <p:spPr bwMode="auto">
                  <a:xfrm rot="-5400000">
                    <a:off x="789" y="2013"/>
                    <a:ext cx="0"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485899" name="Oval 75"/>
                <p:cNvSpPr>
                  <a:spLocks noChangeArrowheads="1"/>
                </p:cNvSpPr>
                <p:nvPr/>
              </p:nvSpPr>
              <p:spPr bwMode="auto">
                <a:xfrm>
                  <a:off x="667" y="2257"/>
                  <a:ext cx="46" cy="46"/>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485902" name="Line 78"/>
              <p:cNvSpPr>
                <a:spLocks noChangeShapeType="1"/>
              </p:cNvSpPr>
              <p:nvPr/>
            </p:nvSpPr>
            <p:spPr bwMode="auto">
              <a:xfrm>
                <a:off x="575" y="1888"/>
                <a:ext cx="0" cy="242"/>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5903" name="Line 79"/>
              <p:cNvSpPr>
                <a:spLocks noChangeShapeType="1"/>
              </p:cNvSpPr>
              <p:nvPr/>
            </p:nvSpPr>
            <p:spPr bwMode="auto">
              <a:xfrm>
                <a:off x="517" y="2406"/>
                <a:ext cx="0" cy="126"/>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5904" name="Line 80"/>
              <p:cNvSpPr>
                <a:spLocks noChangeShapeType="1"/>
              </p:cNvSpPr>
              <p:nvPr/>
            </p:nvSpPr>
            <p:spPr bwMode="auto">
              <a:xfrm>
                <a:off x="635" y="2406"/>
                <a:ext cx="0" cy="127"/>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5905" name="Line 81"/>
              <p:cNvSpPr>
                <a:spLocks noChangeShapeType="1"/>
              </p:cNvSpPr>
              <p:nvPr/>
            </p:nvSpPr>
            <p:spPr bwMode="auto">
              <a:xfrm>
                <a:off x="402" y="2533"/>
                <a:ext cx="115"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5906" name="Line 82"/>
              <p:cNvSpPr>
                <a:spLocks noChangeShapeType="1"/>
              </p:cNvSpPr>
              <p:nvPr/>
            </p:nvSpPr>
            <p:spPr bwMode="auto">
              <a:xfrm>
                <a:off x="632" y="2533"/>
                <a:ext cx="115"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5907" name="Line 83"/>
              <p:cNvSpPr>
                <a:spLocks noChangeShapeType="1"/>
              </p:cNvSpPr>
              <p:nvPr/>
            </p:nvSpPr>
            <p:spPr bwMode="auto">
              <a:xfrm>
                <a:off x="401" y="2533"/>
                <a:ext cx="0" cy="115"/>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5908" name="Line 84"/>
              <p:cNvSpPr>
                <a:spLocks noChangeShapeType="1"/>
              </p:cNvSpPr>
              <p:nvPr/>
            </p:nvSpPr>
            <p:spPr bwMode="auto">
              <a:xfrm>
                <a:off x="748" y="2533"/>
                <a:ext cx="0" cy="115"/>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5909" name="Line 85"/>
              <p:cNvSpPr>
                <a:spLocks noChangeShapeType="1"/>
              </p:cNvSpPr>
              <p:nvPr/>
            </p:nvSpPr>
            <p:spPr bwMode="auto">
              <a:xfrm>
                <a:off x="690" y="2924"/>
                <a:ext cx="0" cy="242"/>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5910" name="Line 86"/>
              <p:cNvSpPr>
                <a:spLocks noChangeShapeType="1"/>
              </p:cNvSpPr>
              <p:nvPr/>
            </p:nvSpPr>
            <p:spPr bwMode="auto">
              <a:xfrm>
                <a:off x="806" y="2924"/>
                <a:ext cx="0" cy="242"/>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5912" name="Line 88"/>
              <p:cNvSpPr>
                <a:spLocks noChangeShapeType="1"/>
              </p:cNvSpPr>
              <p:nvPr/>
            </p:nvSpPr>
            <p:spPr bwMode="auto">
              <a:xfrm>
                <a:off x="403" y="2924"/>
                <a:ext cx="0" cy="242"/>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5913" name="Line 89"/>
              <p:cNvSpPr>
                <a:spLocks noChangeShapeType="1"/>
              </p:cNvSpPr>
              <p:nvPr/>
            </p:nvSpPr>
            <p:spPr bwMode="auto">
              <a:xfrm>
                <a:off x="575" y="1381"/>
                <a:ext cx="0"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5914" name="Line 90"/>
              <p:cNvSpPr>
                <a:spLocks noChangeShapeType="1"/>
              </p:cNvSpPr>
              <p:nvPr/>
            </p:nvSpPr>
            <p:spPr bwMode="auto">
              <a:xfrm>
                <a:off x="748" y="3442"/>
                <a:ext cx="0" cy="242"/>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5915" name="Line 91"/>
              <p:cNvSpPr>
                <a:spLocks noChangeShapeType="1"/>
              </p:cNvSpPr>
              <p:nvPr/>
            </p:nvSpPr>
            <p:spPr bwMode="auto">
              <a:xfrm>
                <a:off x="632" y="3442"/>
                <a:ext cx="0" cy="242"/>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485917" name="Text Box 93"/>
            <p:cNvSpPr txBox="1">
              <a:spLocks noChangeArrowheads="1"/>
            </p:cNvSpPr>
            <p:nvPr/>
          </p:nvSpPr>
          <p:spPr bwMode="auto">
            <a:xfrm>
              <a:off x="460" y="1381"/>
              <a:ext cx="8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o</a:t>
              </a:r>
            </a:p>
          </p:txBody>
        </p:sp>
        <p:sp>
          <p:nvSpPr>
            <p:cNvPr id="1485918" name="Text Box 94"/>
            <p:cNvSpPr txBox="1">
              <a:spLocks noChangeArrowheads="1"/>
            </p:cNvSpPr>
            <p:nvPr/>
          </p:nvSpPr>
          <p:spPr bwMode="auto">
            <a:xfrm>
              <a:off x="460" y="1957"/>
              <a:ext cx="10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w</a:t>
              </a:r>
            </a:p>
          </p:txBody>
        </p:sp>
        <p:sp>
          <p:nvSpPr>
            <p:cNvPr id="1485919" name="Text Box 95"/>
            <p:cNvSpPr txBox="1">
              <a:spLocks noChangeArrowheads="1"/>
            </p:cNvSpPr>
            <p:nvPr/>
          </p:nvSpPr>
          <p:spPr bwMode="auto">
            <a:xfrm>
              <a:off x="287" y="2447"/>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y</a:t>
              </a:r>
            </a:p>
          </p:txBody>
        </p:sp>
        <p:sp>
          <p:nvSpPr>
            <p:cNvPr id="1485920" name="Text Box 96"/>
            <p:cNvSpPr txBox="1">
              <a:spLocks noChangeArrowheads="1"/>
            </p:cNvSpPr>
            <p:nvPr/>
          </p:nvSpPr>
          <p:spPr bwMode="auto">
            <a:xfrm>
              <a:off x="806" y="2447"/>
              <a:ext cx="6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z</a:t>
              </a:r>
            </a:p>
          </p:txBody>
        </p:sp>
        <p:sp>
          <p:nvSpPr>
            <p:cNvPr id="1485921" name="Text Box 97"/>
            <p:cNvSpPr txBox="1">
              <a:spLocks noChangeArrowheads="1"/>
            </p:cNvSpPr>
            <p:nvPr/>
          </p:nvSpPr>
          <p:spPr bwMode="auto">
            <a:xfrm>
              <a:off x="287" y="3051"/>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a</a:t>
              </a:r>
            </a:p>
          </p:txBody>
        </p:sp>
        <p:sp>
          <p:nvSpPr>
            <p:cNvPr id="1485922" name="Text Box 98"/>
            <p:cNvSpPr txBox="1">
              <a:spLocks noChangeArrowheads="1"/>
            </p:cNvSpPr>
            <p:nvPr/>
          </p:nvSpPr>
          <p:spPr bwMode="auto">
            <a:xfrm>
              <a:off x="518" y="3570"/>
              <a:ext cx="8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b</a:t>
              </a:r>
            </a:p>
          </p:txBody>
        </p:sp>
        <p:sp>
          <p:nvSpPr>
            <p:cNvPr id="1485923" name="Text Box 99"/>
            <p:cNvSpPr txBox="1">
              <a:spLocks noChangeArrowheads="1"/>
            </p:cNvSpPr>
            <p:nvPr/>
          </p:nvSpPr>
          <p:spPr bwMode="auto">
            <a:xfrm>
              <a:off x="777" y="3570"/>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c</a:t>
              </a:r>
            </a:p>
          </p:txBody>
        </p:sp>
        <p:sp>
          <p:nvSpPr>
            <p:cNvPr id="1485924" name="Text Box 100"/>
            <p:cNvSpPr txBox="1">
              <a:spLocks noChangeArrowheads="1"/>
            </p:cNvSpPr>
            <p:nvPr/>
          </p:nvSpPr>
          <p:spPr bwMode="auto">
            <a:xfrm>
              <a:off x="834" y="3051"/>
              <a:ext cx="8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d</a:t>
              </a:r>
            </a:p>
          </p:txBody>
        </p:sp>
        <p:sp>
          <p:nvSpPr>
            <p:cNvPr id="1485925" name="Text Box 101"/>
            <p:cNvSpPr txBox="1">
              <a:spLocks noChangeArrowheads="1"/>
            </p:cNvSpPr>
            <p:nvPr/>
          </p:nvSpPr>
          <p:spPr bwMode="auto">
            <a:xfrm>
              <a:off x="575" y="3051"/>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x</a:t>
              </a:r>
            </a:p>
          </p:txBody>
        </p:sp>
      </p:grpSp>
      <p:grpSp>
        <p:nvGrpSpPr>
          <p:cNvPr id="66572" name="Group 140"/>
          <p:cNvGrpSpPr>
            <a:grpSpLocks/>
          </p:cNvGrpSpPr>
          <p:nvPr/>
        </p:nvGrpSpPr>
        <p:grpSpPr bwMode="auto">
          <a:xfrm>
            <a:off x="1781175" y="2560638"/>
            <a:ext cx="1441450" cy="3411537"/>
            <a:chOff x="1122" y="1613"/>
            <a:chExt cx="908" cy="2149"/>
          </a:xfrm>
        </p:grpSpPr>
        <p:sp>
          <p:nvSpPr>
            <p:cNvPr id="1485928" name="Oval 104"/>
            <p:cNvSpPr>
              <a:spLocks noChangeArrowheads="1"/>
            </p:cNvSpPr>
            <p:nvPr/>
          </p:nvSpPr>
          <p:spPr bwMode="auto">
            <a:xfrm>
              <a:off x="1439" y="1727"/>
              <a:ext cx="92" cy="92"/>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5929" name="Oval 105"/>
            <p:cNvSpPr>
              <a:spLocks noChangeArrowheads="1"/>
            </p:cNvSpPr>
            <p:nvPr/>
          </p:nvSpPr>
          <p:spPr bwMode="auto">
            <a:xfrm>
              <a:off x="1439" y="2188"/>
              <a:ext cx="92" cy="92"/>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5930" name="Oval 106"/>
            <p:cNvSpPr>
              <a:spLocks noChangeArrowheads="1"/>
            </p:cNvSpPr>
            <p:nvPr/>
          </p:nvSpPr>
          <p:spPr bwMode="auto">
            <a:xfrm>
              <a:off x="1209" y="3109"/>
              <a:ext cx="92" cy="92"/>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5932" name="Oval 108"/>
            <p:cNvSpPr>
              <a:spLocks noChangeArrowheads="1"/>
            </p:cNvSpPr>
            <p:nvPr/>
          </p:nvSpPr>
          <p:spPr bwMode="auto">
            <a:xfrm>
              <a:off x="1669" y="2648"/>
              <a:ext cx="92" cy="92"/>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5933" name="Oval 109"/>
            <p:cNvSpPr>
              <a:spLocks noChangeArrowheads="1"/>
            </p:cNvSpPr>
            <p:nvPr/>
          </p:nvSpPr>
          <p:spPr bwMode="auto">
            <a:xfrm>
              <a:off x="1842" y="3109"/>
              <a:ext cx="92" cy="92"/>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5934" name="Oval 110"/>
            <p:cNvSpPr>
              <a:spLocks noChangeArrowheads="1"/>
            </p:cNvSpPr>
            <p:nvPr/>
          </p:nvSpPr>
          <p:spPr bwMode="auto">
            <a:xfrm>
              <a:off x="1209" y="2648"/>
              <a:ext cx="92" cy="92"/>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5935" name="Oval 111"/>
            <p:cNvSpPr>
              <a:spLocks noChangeArrowheads="1"/>
            </p:cNvSpPr>
            <p:nvPr/>
          </p:nvSpPr>
          <p:spPr bwMode="auto">
            <a:xfrm>
              <a:off x="1497" y="3109"/>
              <a:ext cx="92" cy="92"/>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5936" name="Oval 112"/>
            <p:cNvSpPr>
              <a:spLocks noChangeArrowheads="1"/>
            </p:cNvSpPr>
            <p:nvPr/>
          </p:nvSpPr>
          <p:spPr bwMode="auto">
            <a:xfrm>
              <a:off x="1641" y="3570"/>
              <a:ext cx="92" cy="92"/>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5937" name="Oval 113"/>
            <p:cNvSpPr>
              <a:spLocks noChangeArrowheads="1"/>
            </p:cNvSpPr>
            <p:nvPr/>
          </p:nvSpPr>
          <p:spPr bwMode="auto">
            <a:xfrm>
              <a:off x="1353" y="3570"/>
              <a:ext cx="92" cy="92"/>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1485938" name="AutoShape 114"/>
            <p:cNvCxnSpPr>
              <a:cxnSpLocks noChangeShapeType="1"/>
              <a:stCxn id="1485928" idx="4"/>
              <a:endCxn id="1485929" idx="0"/>
            </p:cNvCxnSpPr>
            <p:nvPr/>
          </p:nvCxnSpPr>
          <p:spPr bwMode="auto">
            <a:xfrm>
              <a:off x="1485" y="1827"/>
              <a:ext cx="0" cy="353"/>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85939" name="AutoShape 115"/>
            <p:cNvCxnSpPr>
              <a:cxnSpLocks noChangeShapeType="1"/>
              <a:stCxn id="1485929" idx="3"/>
              <a:endCxn id="1485934" idx="0"/>
            </p:cNvCxnSpPr>
            <p:nvPr/>
          </p:nvCxnSpPr>
          <p:spPr bwMode="auto">
            <a:xfrm flipH="1">
              <a:off x="1255" y="2275"/>
              <a:ext cx="197" cy="365"/>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85940" name="AutoShape 116"/>
            <p:cNvCxnSpPr>
              <a:cxnSpLocks noChangeShapeType="1"/>
              <a:stCxn id="1485929" idx="5"/>
              <a:endCxn id="1485932" idx="0"/>
            </p:cNvCxnSpPr>
            <p:nvPr/>
          </p:nvCxnSpPr>
          <p:spPr bwMode="auto">
            <a:xfrm>
              <a:off x="1518" y="2275"/>
              <a:ext cx="197" cy="365"/>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85941" name="AutoShape 117"/>
            <p:cNvCxnSpPr>
              <a:cxnSpLocks noChangeShapeType="1"/>
              <a:stCxn id="1485932" idx="3"/>
              <a:endCxn id="1485935" idx="0"/>
            </p:cNvCxnSpPr>
            <p:nvPr/>
          </p:nvCxnSpPr>
          <p:spPr bwMode="auto">
            <a:xfrm flipH="1">
              <a:off x="1543" y="2735"/>
              <a:ext cx="139" cy="366"/>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85942" name="AutoShape 118"/>
            <p:cNvCxnSpPr>
              <a:cxnSpLocks noChangeShapeType="1"/>
              <a:stCxn id="1485932" idx="5"/>
              <a:endCxn id="1485933" idx="0"/>
            </p:cNvCxnSpPr>
            <p:nvPr/>
          </p:nvCxnSpPr>
          <p:spPr bwMode="auto">
            <a:xfrm>
              <a:off x="1748" y="2735"/>
              <a:ext cx="140" cy="366"/>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85943" name="AutoShape 119"/>
            <p:cNvCxnSpPr>
              <a:cxnSpLocks noChangeShapeType="1"/>
              <a:stCxn id="1485935" idx="3"/>
              <a:endCxn id="1485937" idx="0"/>
            </p:cNvCxnSpPr>
            <p:nvPr/>
          </p:nvCxnSpPr>
          <p:spPr bwMode="auto">
            <a:xfrm flipH="1">
              <a:off x="1399" y="3196"/>
              <a:ext cx="111" cy="366"/>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85944" name="AutoShape 120"/>
            <p:cNvCxnSpPr>
              <a:cxnSpLocks noChangeShapeType="1"/>
              <a:stCxn id="1485935" idx="5"/>
              <a:endCxn id="1485936" idx="0"/>
            </p:cNvCxnSpPr>
            <p:nvPr/>
          </p:nvCxnSpPr>
          <p:spPr bwMode="auto">
            <a:xfrm>
              <a:off x="1576" y="3196"/>
              <a:ext cx="111" cy="366"/>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85945" name="AutoShape 121"/>
            <p:cNvCxnSpPr>
              <a:cxnSpLocks noChangeShapeType="1"/>
              <a:stCxn id="1485934" idx="4"/>
              <a:endCxn id="1485930" idx="0"/>
            </p:cNvCxnSpPr>
            <p:nvPr/>
          </p:nvCxnSpPr>
          <p:spPr bwMode="auto">
            <a:xfrm>
              <a:off x="1255" y="2748"/>
              <a:ext cx="0" cy="353"/>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485947" name="Text Box 123"/>
            <p:cNvSpPr txBox="1">
              <a:spLocks noChangeArrowheads="1"/>
            </p:cNvSpPr>
            <p:nvPr/>
          </p:nvSpPr>
          <p:spPr bwMode="auto">
            <a:xfrm>
              <a:off x="1554" y="2101"/>
              <a:ext cx="95"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N</a:t>
              </a:r>
            </a:p>
          </p:txBody>
        </p:sp>
        <p:sp>
          <p:nvSpPr>
            <p:cNvPr id="1485948" name="Text Box 124"/>
            <p:cNvSpPr txBox="1">
              <a:spLocks noChangeArrowheads="1"/>
            </p:cNvSpPr>
            <p:nvPr/>
          </p:nvSpPr>
          <p:spPr bwMode="auto">
            <a:xfrm>
              <a:off x="1331" y="2303"/>
              <a:ext cx="1"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endParaRPr lang="fr-FR" sz="2000" b="1">
                <a:cs typeface="+mn-cs"/>
              </a:endParaRPr>
            </a:p>
          </p:txBody>
        </p:sp>
        <p:sp>
          <p:nvSpPr>
            <p:cNvPr id="1485949" name="Text Box 125"/>
            <p:cNvSpPr txBox="1">
              <a:spLocks noChangeArrowheads="1"/>
            </p:cNvSpPr>
            <p:nvPr/>
          </p:nvSpPr>
          <p:spPr bwMode="auto">
            <a:xfrm>
              <a:off x="1785" y="2591"/>
              <a:ext cx="95"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N</a:t>
              </a:r>
            </a:p>
          </p:txBody>
        </p:sp>
        <p:sp>
          <p:nvSpPr>
            <p:cNvPr id="1485950" name="Text Box 126"/>
            <p:cNvSpPr txBox="1">
              <a:spLocks noChangeArrowheads="1"/>
            </p:cNvSpPr>
            <p:nvPr/>
          </p:nvSpPr>
          <p:spPr bwMode="auto">
            <a:xfrm>
              <a:off x="1410" y="2965"/>
              <a:ext cx="95"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N</a:t>
              </a:r>
            </a:p>
          </p:txBody>
        </p:sp>
        <p:sp>
          <p:nvSpPr>
            <p:cNvPr id="1485951" name="Text Box 127"/>
            <p:cNvSpPr txBox="1">
              <a:spLocks noChangeArrowheads="1"/>
            </p:cNvSpPr>
            <p:nvPr/>
          </p:nvSpPr>
          <p:spPr bwMode="auto">
            <a:xfrm>
              <a:off x="1417" y="1842"/>
              <a:ext cx="1"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endParaRPr lang="fr-FR" sz="2000" b="1">
                <a:cs typeface="+mn-cs"/>
              </a:endParaRPr>
            </a:p>
          </p:txBody>
        </p:sp>
        <p:sp>
          <p:nvSpPr>
            <p:cNvPr id="1485952" name="Text Box 128"/>
            <p:cNvSpPr txBox="1">
              <a:spLocks noChangeArrowheads="1"/>
            </p:cNvSpPr>
            <p:nvPr/>
          </p:nvSpPr>
          <p:spPr bwMode="auto">
            <a:xfrm>
              <a:off x="1677" y="2821"/>
              <a:ext cx="1"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endParaRPr lang="fr-FR" sz="2000" b="1">
                <a:cs typeface="+mn-cs"/>
              </a:endParaRPr>
            </a:p>
          </p:txBody>
        </p:sp>
        <p:sp>
          <p:nvSpPr>
            <p:cNvPr id="1485953" name="Text Box 129"/>
            <p:cNvSpPr txBox="1">
              <a:spLocks noChangeArrowheads="1"/>
            </p:cNvSpPr>
            <p:nvPr/>
          </p:nvSpPr>
          <p:spPr bwMode="auto">
            <a:xfrm>
              <a:off x="1412" y="3272"/>
              <a:ext cx="1"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endParaRPr lang="fr-FR" sz="2000" b="1">
                <a:cs typeface="+mn-cs"/>
              </a:endParaRPr>
            </a:p>
          </p:txBody>
        </p:sp>
        <p:sp>
          <p:nvSpPr>
            <p:cNvPr id="1485954" name="Text Box 130"/>
            <p:cNvSpPr txBox="1">
              <a:spLocks noChangeArrowheads="1"/>
            </p:cNvSpPr>
            <p:nvPr/>
          </p:nvSpPr>
          <p:spPr bwMode="auto">
            <a:xfrm>
              <a:off x="1878" y="2821"/>
              <a:ext cx="1"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endParaRPr lang="fr-FR" sz="2000" b="1">
                <a:cs typeface="+mn-cs"/>
              </a:endParaRPr>
            </a:p>
          </p:txBody>
        </p:sp>
        <p:sp>
          <p:nvSpPr>
            <p:cNvPr id="1485956" name="Text Box 132"/>
            <p:cNvSpPr txBox="1">
              <a:spLocks noChangeArrowheads="1"/>
            </p:cNvSpPr>
            <p:nvPr/>
          </p:nvSpPr>
          <p:spPr bwMode="auto">
            <a:xfrm>
              <a:off x="1648" y="2303"/>
              <a:ext cx="1"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endParaRPr lang="fr-FR" sz="2000" b="1">
                <a:cs typeface="+mn-cs"/>
              </a:endParaRPr>
            </a:p>
          </p:txBody>
        </p:sp>
        <p:sp>
          <p:nvSpPr>
            <p:cNvPr id="1485957" name="Text Box 133"/>
            <p:cNvSpPr txBox="1">
              <a:spLocks noChangeArrowheads="1"/>
            </p:cNvSpPr>
            <p:nvPr/>
          </p:nvSpPr>
          <p:spPr bwMode="auto">
            <a:xfrm>
              <a:off x="1688" y="3269"/>
              <a:ext cx="1"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endParaRPr lang="fr-FR" sz="2000" b="1">
                <a:cs typeface="+mn-cs"/>
              </a:endParaRPr>
            </a:p>
          </p:txBody>
        </p:sp>
        <p:sp>
          <p:nvSpPr>
            <p:cNvPr id="1485958" name="Text Box 134"/>
            <p:cNvSpPr txBox="1">
              <a:spLocks noChangeArrowheads="1"/>
            </p:cNvSpPr>
            <p:nvPr/>
          </p:nvSpPr>
          <p:spPr bwMode="auto">
            <a:xfrm>
              <a:off x="1583" y="1613"/>
              <a:ext cx="3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I</a:t>
              </a:r>
            </a:p>
          </p:txBody>
        </p:sp>
        <p:sp>
          <p:nvSpPr>
            <p:cNvPr id="1485959" name="Text Box 135"/>
            <p:cNvSpPr txBox="1">
              <a:spLocks noChangeArrowheads="1"/>
            </p:cNvSpPr>
            <p:nvPr/>
          </p:nvSpPr>
          <p:spPr bwMode="auto">
            <a:xfrm>
              <a:off x="1324" y="2591"/>
              <a:ext cx="3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I</a:t>
              </a:r>
            </a:p>
          </p:txBody>
        </p:sp>
        <p:sp>
          <p:nvSpPr>
            <p:cNvPr id="1485960" name="Text Box 136"/>
            <p:cNvSpPr txBox="1">
              <a:spLocks noChangeArrowheads="1"/>
            </p:cNvSpPr>
            <p:nvPr/>
          </p:nvSpPr>
          <p:spPr bwMode="auto">
            <a:xfrm>
              <a:off x="1122" y="3023"/>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v</a:t>
              </a:r>
            </a:p>
          </p:txBody>
        </p:sp>
        <p:sp>
          <p:nvSpPr>
            <p:cNvPr id="1485961" name="Text Box 137"/>
            <p:cNvSpPr txBox="1">
              <a:spLocks noChangeArrowheads="1"/>
            </p:cNvSpPr>
            <p:nvPr/>
          </p:nvSpPr>
          <p:spPr bwMode="auto">
            <a:xfrm>
              <a:off x="1756" y="3569"/>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v</a:t>
              </a:r>
            </a:p>
          </p:txBody>
        </p:sp>
        <p:sp>
          <p:nvSpPr>
            <p:cNvPr id="1485962" name="Text Box 138"/>
            <p:cNvSpPr txBox="1">
              <a:spLocks noChangeArrowheads="1"/>
            </p:cNvSpPr>
            <p:nvPr/>
          </p:nvSpPr>
          <p:spPr bwMode="auto">
            <a:xfrm>
              <a:off x="1266" y="3570"/>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v</a:t>
              </a:r>
            </a:p>
          </p:txBody>
        </p:sp>
        <p:sp>
          <p:nvSpPr>
            <p:cNvPr id="1485963" name="Text Box 139"/>
            <p:cNvSpPr txBox="1">
              <a:spLocks noChangeArrowheads="1"/>
            </p:cNvSpPr>
            <p:nvPr/>
          </p:nvSpPr>
          <p:spPr bwMode="auto">
            <a:xfrm>
              <a:off x="1957" y="3051"/>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v</a:t>
              </a:r>
            </a:p>
          </p:txBody>
        </p:sp>
      </p:grpSp>
      <p:sp>
        <p:nvSpPr>
          <p:cNvPr id="1485965" name="Text Box 141"/>
          <p:cNvSpPr txBox="1">
            <a:spLocks noChangeArrowheads="1"/>
          </p:cNvSpPr>
          <p:nvPr/>
        </p:nvSpPr>
        <p:spPr bwMode="auto">
          <a:xfrm>
            <a:off x="547688" y="1644650"/>
            <a:ext cx="8223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Network</a:t>
            </a:r>
          </a:p>
        </p:txBody>
      </p:sp>
      <p:sp>
        <p:nvSpPr>
          <p:cNvPr id="1485966" name="Text Box 142"/>
          <p:cNvSpPr txBox="1">
            <a:spLocks noChangeArrowheads="1"/>
          </p:cNvSpPr>
          <p:nvPr/>
        </p:nvSpPr>
        <p:spPr bwMode="auto">
          <a:xfrm>
            <a:off x="1827213" y="1644650"/>
            <a:ext cx="13874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Subject graph</a:t>
            </a:r>
          </a:p>
        </p:txBody>
      </p:sp>
      <p:sp>
        <p:nvSpPr>
          <p:cNvPr id="1485967" name="Text Box 143"/>
          <p:cNvSpPr txBox="1">
            <a:spLocks noChangeArrowheads="1"/>
          </p:cNvSpPr>
          <p:nvPr/>
        </p:nvSpPr>
        <p:spPr bwMode="auto">
          <a:xfrm>
            <a:off x="3473450" y="1644650"/>
            <a:ext cx="6381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Vertex</a:t>
            </a:r>
          </a:p>
        </p:txBody>
      </p:sp>
      <p:sp>
        <p:nvSpPr>
          <p:cNvPr id="1485968" name="Text Box 144"/>
          <p:cNvSpPr txBox="1">
            <a:spLocks noChangeArrowheads="1"/>
          </p:cNvSpPr>
          <p:nvPr/>
        </p:nvSpPr>
        <p:spPr bwMode="auto">
          <a:xfrm>
            <a:off x="4295775" y="1644650"/>
            <a:ext cx="60166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Match</a:t>
            </a:r>
          </a:p>
        </p:txBody>
      </p:sp>
      <p:sp>
        <p:nvSpPr>
          <p:cNvPr id="1485969" name="Text Box 145"/>
          <p:cNvSpPr txBox="1">
            <a:spLocks noChangeArrowheads="1"/>
          </p:cNvSpPr>
          <p:nvPr/>
        </p:nvSpPr>
        <p:spPr bwMode="auto">
          <a:xfrm>
            <a:off x="5483225" y="1644650"/>
            <a:ext cx="4635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Gate</a:t>
            </a:r>
          </a:p>
        </p:txBody>
      </p:sp>
      <p:sp>
        <p:nvSpPr>
          <p:cNvPr id="1485970" name="Text Box 146"/>
          <p:cNvSpPr txBox="1">
            <a:spLocks noChangeArrowheads="1"/>
          </p:cNvSpPr>
          <p:nvPr/>
        </p:nvSpPr>
        <p:spPr bwMode="auto">
          <a:xfrm>
            <a:off x="7312025" y="1644650"/>
            <a:ext cx="4635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Cost</a:t>
            </a:r>
          </a:p>
        </p:txBody>
      </p:sp>
      <p:grpSp>
        <p:nvGrpSpPr>
          <p:cNvPr id="1486008" name="Group 184"/>
          <p:cNvGrpSpPr>
            <a:grpSpLocks/>
          </p:cNvGrpSpPr>
          <p:nvPr/>
        </p:nvGrpSpPr>
        <p:grpSpPr bwMode="auto">
          <a:xfrm>
            <a:off x="3746500" y="2101850"/>
            <a:ext cx="3133725" cy="304800"/>
            <a:chOff x="2360" y="1324"/>
            <a:chExt cx="1974" cy="192"/>
          </a:xfrm>
        </p:grpSpPr>
        <p:sp>
          <p:nvSpPr>
            <p:cNvPr id="1485971" name="Text Box 147"/>
            <p:cNvSpPr txBox="1">
              <a:spLocks noChangeArrowheads="1"/>
            </p:cNvSpPr>
            <p:nvPr/>
          </p:nvSpPr>
          <p:spPr bwMode="auto">
            <a:xfrm>
              <a:off x="2360" y="1324"/>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x</a:t>
              </a:r>
            </a:p>
          </p:txBody>
        </p:sp>
        <p:sp>
          <p:nvSpPr>
            <p:cNvPr id="1485976" name="Text Box 152"/>
            <p:cNvSpPr txBox="1">
              <a:spLocks noChangeArrowheads="1"/>
            </p:cNvSpPr>
            <p:nvPr/>
          </p:nvSpPr>
          <p:spPr bwMode="auto">
            <a:xfrm>
              <a:off x="2821" y="1324"/>
              <a:ext cx="117"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t2</a:t>
              </a:r>
            </a:p>
          </p:txBody>
        </p:sp>
        <p:sp>
          <p:nvSpPr>
            <p:cNvPr id="1485983" name="Text Box 159"/>
            <p:cNvSpPr txBox="1">
              <a:spLocks noChangeArrowheads="1"/>
            </p:cNvSpPr>
            <p:nvPr/>
          </p:nvSpPr>
          <p:spPr bwMode="auto">
            <a:xfrm>
              <a:off x="3282" y="1324"/>
              <a:ext cx="73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NAND2(b,c)</a:t>
              </a:r>
            </a:p>
          </p:txBody>
        </p:sp>
        <p:sp>
          <p:nvSpPr>
            <p:cNvPr id="1485990" name="Text Box 166"/>
            <p:cNvSpPr txBox="1">
              <a:spLocks noChangeArrowheads="1"/>
            </p:cNvSpPr>
            <p:nvPr/>
          </p:nvSpPr>
          <p:spPr bwMode="auto">
            <a:xfrm>
              <a:off x="4261" y="1324"/>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3</a:t>
              </a:r>
            </a:p>
          </p:txBody>
        </p:sp>
      </p:grpSp>
      <p:sp>
        <p:nvSpPr>
          <p:cNvPr id="1485999" name="Rectangle 175"/>
          <p:cNvSpPr>
            <a:spLocks noChangeArrowheads="1"/>
          </p:cNvSpPr>
          <p:nvPr/>
        </p:nvSpPr>
        <p:spPr bwMode="auto">
          <a:xfrm>
            <a:off x="7404100" y="4799013"/>
            <a:ext cx="320675" cy="365125"/>
          </a:xfrm>
          <a:prstGeom prst="rect">
            <a:avLst/>
          </a:prstGeom>
          <a:noFill/>
          <a:ln w="254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1486009" name="Group 185"/>
          <p:cNvGrpSpPr>
            <a:grpSpLocks/>
          </p:cNvGrpSpPr>
          <p:nvPr/>
        </p:nvGrpSpPr>
        <p:grpSpPr bwMode="auto">
          <a:xfrm>
            <a:off x="3381375" y="2468563"/>
            <a:ext cx="5486400" cy="395287"/>
            <a:chOff x="2130" y="1555"/>
            <a:chExt cx="3456" cy="249"/>
          </a:xfrm>
        </p:grpSpPr>
        <p:sp>
          <p:nvSpPr>
            <p:cNvPr id="1485972" name="Text Box 148"/>
            <p:cNvSpPr txBox="1">
              <a:spLocks noChangeArrowheads="1"/>
            </p:cNvSpPr>
            <p:nvPr/>
          </p:nvSpPr>
          <p:spPr bwMode="auto">
            <a:xfrm>
              <a:off x="2360" y="1612"/>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y</a:t>
              </a:r>
            </a:p>
          </p:txBody>
        </p:sp>
        <p:sp>
          <p:nvSpPr>
            <p:cNvPr id="1485978" name="Text Box 154"/>
            <p:cNvSpPr txBox="1">
              <a:spLocks noChangeArrowheads="1"/>
            </p:cNvSpPr>
            <p:nvPr/>
          </p:nvSpPr>
          <p:spPr bwMode="auto">
            <a:xfrm>
              <a:off x="2821" y="1612"/>
              <a:ext cx="117"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t1</a:t>
              </a:r>
            </a:p>
          </p:txBody>
        </p:sp>
        <p:sp>
          <p:nvSpPr>
            <p:cNvPr id="1485985" name="Text Box 161"/>
            <p:cNvSpPr txBox="1">
              <a:spLocks noChangeArrowheads="1"/>
            </p:cNvSpPr>
            <p:nvPr/>
          </p:nvSpPr>
          <p:spPr bwMode="auto">
            <a:xfrm>
              <a:off x="3282" y="1612"/>
              <a:ext cx="38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INV(a)</a:t>
              </a:r>
            </a:p>
          </p:txBody>
        </p:sp>
        <p:sp>
          <p:nvSpPr>
            <p:cNvPr id="1485992" name="Text Box 168"/>
            <p:cNvSpPr txBox="1">
              <a:spLocks noChangeArrowheads="1"/>
            </p:cNvSpPr>
            <p:nvPr/>
          </p:nvSpPr>
          <p:spPr bwMode="auto">
            <a:xfrm>
              <a:off x="4261" y="1612"/>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2</a:t>
              </a:r>
            </a:p>
          </p:txBody>
        </p:sp>
        <p:sp>
          <p:nvSpPr>
            <p:cNvPr id="1486000" name="Line 176"/>
            <p:cNvSpPr>
              <a:spLocks noChangeShapeType="1"/>
            </p:cNvSpPr>
            <p:nvPr/>
          </p:nvSpPr>
          <p:spPr bwMode="auto">
            <a:xfrm>
              <a:off x="2130" y="1555"/>
              <a:ext cx="3456"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486013" name="Group 189"/>
          <p:cNvGrpSpPr>
            <a:grpSpLocks/>
          </p:cNvGrpSpPr>
          <p:nvPr/>
        </p:nvGrpSpPr>
        <p:grpSpPr bwMode="auto">
          <a:xfrm>
            <a:off x="4203700" y="4295775"/>
            <a:ext cx="4662488" cy="396875"/>
            <a:chOff x="2648" y="2706"/>
            <a:chExt cx="2937" cy="250"/>
          </a:xfrm>
        </p:grpSpPr>
        <p:sp>
          <p:nvSpPr>
            <p:cNvPr id="1485982" name="Text Box 158"/>
            <p:cNvSpPr txBox="1">
              <a:spLocks noChangeArrowheads="1"/>
            </p:cNvSpPr>
            <p:nvPr/>
          </p:nvSpPr>
          <p:spPr bwMode="auto">
            <a:xfrm>
              <a:off x="2821" y="2764"/>
              <a:ext cx="117"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t3</a:t>
              </a:r>
            </a:p>
          </p:txBody>
        </p:sp>
        <p:sp>
          <p:nvSpPr>
            <p:cNvPr id="1485989" name="Text Box 165"/>
            <p:cNvSpPr txBox="1">
              <a:spLocks noChangeArrowheads="1"/>
            </p:cNvSpPr>
            <p:nvPr/>
          </p:nvSpPr>
          <p:spPr bwMode="auto">
            <a:xfrm>
              <a:off x="3282" y="2764"/>
              <a:ext cx="621"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AND2(y,z)</a:t>
              </a:r>
            </a:p>
          </p:txBody>
        </p:sp>
        <p:sp>
          <p:nvSpPr>
            <p:cNvPr id="1485996" name="Text Box 172"/>
            <p:cNvSpPr txBox="1">
              <a:spLocks noChangeArrowheads="1"/>
            </p:cNvSpPr>
            <p:nvPr/>
          </p:nvSpPr>
          <p:spPr bwMode="auto">
            <a:xfrm>
              <a:off x="4275" y="2764"/>
              <a:ext cx="81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dirty="0">
                  <a:cs typeface="+mn-cs"/>
                </a:rPr>
                <a:t>6 + 4 + 2 = 12</a:t>
              </a:r>
            </a:p>
          </p:txBody>
        </p:sp>
        <p:sp>
          <p:nvSpPr>
            <p:cNvPr id="1486001" name="Line 177"/>
            <p:cNvSpPr>
              <a:spLocks noChangeShapeType="1"/>
            </p:cNvSpPr>
            <p:nvPr/>
          </p:nvSpPr>
          <p:spPr bwMode="auto">
            <a:xfrm>
              <a:off x="2648" y="2706"/>
              <a:ext cx="2937"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486010" name="Group 186"/>
          <p:cNvGrpSpPr>
            <a:grpSpLocks/>
          </p:cNvGrpSpPr>
          <p:nvPr/>
        </p:nvGrpSpPr>
        <p:grpSpPr bwMode="auto">
          <a:xfrm>
            <a:off x="3381375" y="2925763"/>
            <a:ext cx="5486400" cy="395287"/>
            <a:chOff x="2130" y="1843"/>
            <a:chExt cx="3456" cy="249"/>
          </a:xfrm>
        </p:grpSpPr>
        <p:sp>
          <p:nvSpPr>
            <p:cNvPr id="1485973" name="Text Box 149"/>
            <p:cNvSpPr txBox="1">
              <a:spLocks noChangeArrowheads="1"/>
            </p:cNvSpPr>
            <p:nvPr/>
          </p:nvSpPr>
          <p:spPr bwMode="auto">
            <a:xfrm>
              <a:off x="2360" y="1900"/>
              <a:ext cx="6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z</a:t>
              </a:r>
            </a:p>
          </p:txBody>
        </p:sp>
        <p:sp>
          <p:nvSpPr>
            <p:cNvPr id="1485979" name="Text Box 155"/>
            <p:cNvSpPr txBox="1">
              <a:spLocks noChangeArrowheads="1"/>
            </p:cNvSpPr>
            <p:nvPr/>
          </p:nvSpPr>
          <p:spPr bwMode="auto">
            <a:xfrm>
              <a:off x="2821" y="1900"/>
              <a:ext cx="117"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t2</a:t>
              </a:r>
            </a:p>
          </p:txBody>
        </p:sp>
        <p:sp>
          <p:nvSpPr>
            <p:cNvPr id="1485986" name="Text Box 162"/>
            <p:cNvSpPr txBox="1">
              <a:spLocks noChangeArrowheads="1"/>
            </p:cNvSpPr>
            <p:nvPr/>
          </p:nvSpPr>
          <p:spPr bwMode="auto">
            <a:xfrm>
              <a:off x="3282" y="1900"/>
              <a:ext cx="73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NAND2(x,d)</a:t>
              </a:r>
            </a:p>
          </p:txBody>
        </p:sp>
        <p:sp>
          <p:nvSpPr>
            <p:cNvPr id="1485993" name="Text Box 169"/>
            <p:cNvSpPr txBox="1">
              <a:spLocks noChangeArrowheads="1"/>
            </p:cNvSpPr>
            <p:nvPr/>
          </p:nvSpPr>
          <p:spPr bwMode="auto">
            <a:xfrm>
              <a:off x="4249" y="1900"/>
              <a:ext cx="445"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3+3 = 6</a:t>
              </a:r>
            </a:p>
          </p:txBody>
        </p:sp>
        <p:sp>
          <p:nvSpPr>
            <p:cNvPr id="1486002" name="Line 178"/>
            <p:cNvSpPr>
              <a:spLocks noChangeShapeType="1"/>
            </p:cNvSpPr>
            <p:nvPr/>
          </p:nvSpPr>
          <p:spPr bwMode="auto">
            <a:xfrm>
              <a:off x="2130" y="1843"/>
              <a:ext cx="3456"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486011" name="Group 187"/>
          <p:cNvGrpSpPr>
            <a:grpSpLocks/>
          </p:cNvGrpSpPr>
          <p:nvPr/>
        </p:nvGrpSpPr>
        <p:grpSpPr bwMode="auto">
          <a:xfrm>
            <a:off x="3381375" y="3382963"/>
            <a:ext cx="5486400" cy="395287"/>
            <a:chOff x="2130" y="2131"/>
            <a:chExt cx="3456" cy="249"/>
          </a:xfrm>
        </p:grpSpPr>
        <p:sp>
          <p:nvSpPr>
            <p:cNvPr id="1485974" name="Text Box 150"/>
            <p:cNvSpPr txBox="1">
              <a:spLocks noChangeArrowheads="1"/>
            </p:cNvSpPr>
            <p:nvPr/>
          </p:nvSpPr>
          <p:spPr bwMode="auto">
            <a:xfrm>
              <a:off x="2360" y="2188"/>
              <a:ext cx="10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w</a:t>
              </a:r>
            </a:p>
          </p:txBody>
        </p:sp>
        <p:sp>
          <p:nvSpPr>
            <p:cNvPr id="1485981" name="Text Box 157"/>
            <p:cNvSpPr txBox="1">
              <a:spLocks noChangeArrowheads="1"/>
            </p:cNvSpPr>
            <p:nvPr/>
          </p:nvSpPr>
          <p:spPr bwMode="auto">
            <a:xfrm>
              <a:off x="2821" y="2188"/>
              <a:ext cx="117"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t2</a:t>
              </a:r>
            </a:p>
          </p:txBody>
        </p:sp>
        <p:sp>
          <p:nvSpPr>
            <p:cNvPr id="1485988" name="Text Box 164"/>
            <p:cNvSpPr txBox="1">
              <a:spLocks noChangeArrowheads="1"/>
            </p:cNvSpPr>
            <p:nvPr/>
          </p:nvSpPr>
          <p:spPr bwMode="auto">
            <a:xfrm>
              <a:off x="3282" y="2188"/>
              <a:ext cx="71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NAND2(y,z)</a:t>
              </a:r>
            </a:p>
          </p:txBody>
        </p:sp>
        <p:sp>
          <p:nvSpPr>
            <p:cNvPr id="1485995" name="Text Box 171"/>
            <p:cNvSpPr txBox="1">
              <a:spLocks noChangeArrowheads="1"/>
            </p:cNvSpPr>
            <p:nvPr/>
          </p:nvSpPr>
          <p:spPr bwMode="auto">
            <a:xfrm>
              <a:off x="4267" y="2188"/>
              <a:ext cx="704"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3+6+ 2 = 11</a:t>
              </a:r>
            </a:p>
          </p:txBody>
        </p:sp>
        <p:sp>
          <p:nvSpPr>
            <p:cNvPr id="1486003" name="Line 179"/>
            <p:cNvSpPr>
              <a:spLocks noChangeShapeType="1"/>
            </p:cNvSpPr>
            <p:nvPr/>
          </p:nvSpPr>
          <p:spPr bwMode="auto">
            <a:xfrm>
              <a:off x="2130" y="2131"/>
              <a:ext cx="3456"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486012" name="Group 188"/>
          <p:cNvGrpSpPr>
            <a:grpSpLocks/>
          </p:cNvGrpSpPr>
          <p:nvPr/>
        </p:nvGrpSpPr>
        <p:grpSpPr bwMode="auto">
          <a:xfrm>
            <a:off x="3394075" y="3840163"/>
            <a:ext cx="5486400" cy="395287"/>
            <a:chOff x="2130" y="2419"/>
            <a:chExt cx="3456" cy="249"/>
          </a:xfrm>
        </p:grpSpPr>
        <p:sp>
          <p:nvSpPr>
            <p:cNvPr id="1485975" name="Text Box 151"/>
            <p:cNvSpPr txBox="1">
              <a:spLocks noChangeArrowheads="1"/>
            </p:cNvSpPr>
            <p:nvPr/>
          </p:nvSpPr>
          <p:spPr bwMode="auto">
            <a:xfrm>
              <a:off x="2360" y="2476"/>
              <a:ext cx="8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o</a:t>
              </a:r>
            </a:p>
          </p:txBody>
        </p:sp>
        <p:sp>
          <p:nvSpPr>
            <p:cNvPr id="1485980" name="Text Box 156"/>
            <p:cNvSpPr txBox="1">
              <a:spLocks noChangeArrowheads="1"/>
            </p:cNvSpPr>
            <p:nvPr/>
          </p:nvSpPr>
          <p:spPr bwMode="auto">
            <a:xfrm>
              <a:off x="2821" y="2476"/>
              <a:ext cx="117"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t1</a:t>
              </a:r>
            </a:p>
          </p:txBody>
        </p:sp>
        <p:sp>
          <p:nvSpPr>
            <p:cNvPr id="1485987" name="Text Box 163"/>
            <p:cNvSpPr txBox="1">
              <a:spLocks noChangeArrowheads="1"/>
            </p:cNvSpPr>
            <p:nvPr/>
          </p:nvSpPr>
          <p:spPr bwMode="auto">
            <a:xfrm>
              <a:off x="3282" y="2476"/>
              <a:ext cx="409"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INV(w)</a:t>
              </a:r>
            </a:p>
          </p:txBody>
        </p:sp>
        <p:sp>
          <p:nvSpPr>
            <p:cNvPr id="1485994" name="Text Box 170"/>
            <p:cNvSpPr txBox="1">
              <a:spLocks noChangeArrowheads="1"/>
            </p:cNvSpPr>
            <p:nvPr/>
          </p:nvSpPr>
          <p:spPr bwMode="auto">
            <a:xfrm>
              <a:off x="4274" y="2476"/>
              <a:ext cx="591"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lgn="l">
                <a:defRPr/>
              </a:pPr>
              <a:r>
                <a:rPr lang="en-US" sz="2000" b="1" dirty="0">
                  <a:cs typeface="+mn-cs"/>
                </a:rPr>
                <a:t>2+11 = 13</a:t>
              </a:r>
            </a:p>
          </p:txBody>
        </p:sp>
        <p:sp>
          <p:nvSpPr>
            <p:cNvPr id="1486004" name="Line 180"/>
            <p:cNvSpPr>
              <a:spLocks noChangeShapeType="1"/>
            </p:cNvSpPr>
            <p:nvPr/>
          </p:nvSpPr>
          <p:spPr bwMode="auto">
            <a:xfrm>
              <a:off x="2130" y="2419"/>
              <a:ext cx="3456"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486014" name="Group 190"/>
          <p:cNvGrpSpPr>
            <a:grpSpLocks/>
          </p:cNvGrpSpPr>
          <p:nvPr/>
        </p:nvGrpSpPr>
        <p:grpSpPr bwMode="auto">
          <a:xfrm>
            <a:off x="4203700" y="4752975"/>
            <a:ext cx="4662488" cy="396875"/>
            <a:chOff x="2648" y="2994"/>
            <a:chExt cx="2937" cy="250"/>
          </a:xfrm>
        </p:grpSpPr>
        <p:sp>
          <p:nvSpPr>
            <p:cNvPr id="1485977" name="Text Box 153"/>
            <p:cNvSpPr txBox="1">
              <a:spLocks noChangeArrowheads="1"/>
            </p:cNvSpPr>
            <p:nvPr/>
          </p:nvSpPr>
          <p:spPr bwMode="auto">
            <a:xfrm>
              <a:off x="2821" y="3052"/>
              <a:ext cx="21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t6B</a:t>
              </a:r>
            </a:p>
          </p:txBody>
        </p:sp>
        <p:sp>
          <p:nvSpPr>
            <p:cNvPr id="1485984" name="Text Box 160"/>
            <p:cNvSpPr txBox="1">
              <a:spLocks noChangeArrowheads="1"/>
            </p:cNvSpPr>
            <p:nvPr/>
          </p:nvSpPr>
          <p:spPr bwMode="auto">
            <a:xfrm>
              <a:off x="3282" y="3052"/>
              <a:ext cx="765"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AOI21(x,d,a)</a:t>
              </a:r>
            </a:p>
          </p:txBody>
        </p:sp>
        <p:sp>
          <p:nvSpPr>
            <p:cNvPr id="1485991" name="Text Box 167"/>
            <p:cNvSpPr txBox="1">
              <a:spLocks noChangeArrowheads="1"/>
            </p:cNvSpPr>
            <p:nvPr/>
          </p:nvSpPr>
          <p:spPr bwMode="auto">
            <a:xfrm>
              <a:off x="4261" y="3052"/>
              <a:ext cx="517"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6 + 3 = 9</a:t>
              </a:r>
            </a:p>
          </p:txBody>
        </p:sp>
        <p:sp>
          <p:nvSpPr>
            <p:cNvPr id="1486006" name="Line 182"/>
            <p:cNvSpPr>
              <a:spLocks noChangeShapeType="1"/>
            </p:cNvSpPr>
            <p:nvPr/>
          </p:nvSpPr>
          <p:spPr bwMode="auto">
            <a:xfrm>
              <a:off x="2648" y="2994"/>
              <a:ext cx="2937"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486016" name="Rectangle 192"/>
          <p:cNvSpPr>
            <a:spLocks noGrp="1" noChangeArrowheads="1"/>
          </p:cNvSpPr>
          <p:nvPr>
            <p:ph type="body" sz="half" idx="1"/>
          </p:nvPr>
        </p:nvSpPr>
        <p:spPr>
          <a:xfrm>
            <a:off x="228600" y="995363"/>
            <a:ext cx="8718550" cy="5291137"/>
          </a:xfrm>
        </p:spPr>
        <p:txBody>
          <a:bodyPr/>
          <a:lstStyle/>
          <a:p>
            <a:pPr marL="0" indent="0">
              <a:defRPr/>
            </a:pPr>
            <a:r>
              <a:rPr lang="en-US" sz="2400">
                <a:cs typeface="+mn-cs"/>
              </a:rPr>
              <a:t>Area cost:     INV:2     NAND2:3     AND2: 4    AOI21: 6</a:t>
            </a:r>
          </a:p>
        </p:txBody>
      </p:sp>
      <p:sp>
        <p:nvSpPr>
          <p:cNvPr id="1486017" name="Oval 193"/>
          <p:cNvSpPr>
            <a:spLocks noChangeArrowheads="1"/>
          </p:cNvSpPr>
          <p:nvPr/>
        </p:nvSpPr>
        <p:spPr bwMode="auto">
          <a:xfrm>
            <a:off x="2311400" y="4872038"/>
            <a:ext cx="274638" cy="274637"/>
          </a:xfrm>
          <a:prstGeom prst="ellipse">
            <a:avLst/>
          </a:prstGeom>
          <a:noFill/>
          <a:ln w="254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6018" name="Oval 194"/>
          <p:cNvSpPr>
            <a:spLocks noChangeArrowheads="1"/>
          </p:cNvSpPr>
          <p:nvPr/>
        </p:nvSpPr>
        <p:spPr bwMode="auto">
          <a:xfrm>
            <a:off x="1031875" y="4767263"/>
            <a:ext cx="128588" cy="128587"/>
          </a:xfrm>
          <a:prstGeom prst="ellipse">
            <a:avLst/>
          </a:prstGeom>
          <a:solidFill>
            <a:srgbClr val="FF0000"/>
          </a:solidFill>
          <a:ln w="25400">
            <a:solidFill>
              <a:srgbClr val="8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6019" name="Oval 195"/>
          <p:cNvSpPr>
            <a:spLocks noChangeArrowheads="1"/>
          </p:cNvSpPr>
          <p:nvPr/>
        </p:nvSpPr>
        <p:spPr bwMode="auto">
          <a:xfrm>
            <a:off x="849313" y="2311400"/>
            <a:ext cx="128587" cy="128588"/>
          </a:xfrm>
          <a:prstGeom prst="ellipse">
            <a:avLst/>
          </a:prstGeom>
          <a:solidFill>
            <a:srgbClr val="FF0000"/>
          </a:solidFill>
          <a:ln w="25400">
            <a:solidFill>
              <a:srgbClr val="8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6020" name="Oval 196"/>
          <p:cNvSpPr>
            <a:spLocks noChangeArrowheads="1"/>
          </p:cNvSpPr>
          <p:nvPr/>
        </p:nvSpPr>
        <p:spPr bwMode="auto">
          <a:xfrm>
            <a:off x="849313" y="3098800"/>
            <a:ext cx="128587" cy="128588"/>
          </a:xfrm>
          <a:prstGeom prst="ellipse">
            <a:avLst/>
          </a:prstGeom>
          <a:solidFill>
            <a:srgbClr val="FF0000"/>
          </a:solidFill>
          <a:ln w="25400">
            <a:solidFill>
              <a:srgbClr val="8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6021" name="Oval 197"/>
          <p:cNvSpPr>
            <a:spLocks noChangeArrowheads="1"/>
          </p:cNvSpPr>
          <p:nvPr/>
        </p:nvSpPr>
        <p:spPr bwMode="auto">
          <a:xfrm>
            <a:off x="1031875" y="3967163"/>
            <a:ext cx="128588" cy="128587"/>
          </a:xfrm>
          <a:prstGeom prst="ellipse">
            <a:avLst/>
          </a:prstGeom>
          <a:solidFill>
            <a:srgbClr val="FF0000"/>
          </a:solidFill>
          <a:ln w="25400">
            <a:solidFill>
              <a:srgbClr val="8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6022" name="Oval 198"/>
          <p:cNvSpPr>
            <a:spLocks noChangeArrowheads="1"/>
          </p:cNvSpPr>
          <p:nvPr/>
        </p:nvSpPr>
        <p:spPr bwMode="auto">
          <a:xfrm>
            <a:off x="647700" y="3967163"/>
            <a:ext cx="128588" cy="128587"/>
          </a:xfrm>
          <a:prstGeom prst="ellipse">
            <a:avLst/>
          </a:prstGeom>
          <a:solidFill>
            <a:srgbClr val="FF0000"/>
          </a:solidFill>
          <a:ln w="25400">
            <a:solidFill>
              <a:srgbClr val="8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6023" name="Oval 199"/>
          <p:cNvSpPr>
            <a:spLocks noChangeArrowheads="1"/>
          </p:cNvSpPr>
          <p:nvPr/>
        </p:nvSpPr>
        <p:spPr bwMode="auto">
          <a:xfrm>
            <a:off x="2220913" y="2681288"/>
            <a:ext cx="274637" cy="274637"/>
          </a:xfrm>
          <a:prstGeom prst="ellipse">
            <a:avLst/>
          </a:prstGeom>
          <a:noFill/>
          <a:ln w="254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6024" name="Oval 200"/>
          <p:cNvSpPr>
            <a:spLocks noChangeArrowheads="1"/>
          </p:cNvSpPr>
          <p:nvPr/>
        </p:nvSpPr>
        <p:spPr bwMode="auto">
          <a:xfrm>
            <a:off x="2220913" y="3419475"/>
            <a:ext cx="274637" cy="274638"/>
          </a:xfrm>
          <a:prstGeom prst="ellipse">
            <a:avLst/>
          </a:prstGeom>
          <a:noFill/>
          <a:ln w="254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6025" name="Oval 201"/>
          <p:cNvSpPr>
            <a:spLocks noChangeArrowheads="1"/>
          </p:cNvSpPr>
          <p:nvPr/>
        </p:nvSpPr>
        <p:spPr bwMode="auto">
          <a:xfrm>
            <a:off x="2576513" y="4149725"/>
            <a:ext cx="274637" cy="274638"/>
          </a:xfrm>
          <a:prstGeom prst="ellipse">
            <a:avLst/>
          </a:prstGeom>
          <a:noFill/>
          <a:ln w="254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6026" name="Oval 202"/>
          <p:cNvSpPr>
            <a:spLocks noChangeArrowheads="1"/>
          </p:cNvSpPr>
          <p:nvPr/>
        </p:nvSpPr>
        <p:spPr bwMode="auto">
          <a:xfrm>
            <a:off x="1854200" y="4140200"/>
            <a:ext cx="274638" cy="274638"/>
          </a:xfrm>
          <a:prstGeom prst="ellipse">
            <a:avLst/>
          </a:prstGeom>
          <a:noFill/>
          <a:ln w="254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6027" name="Rectangle 203"/>
          <p:cNvSpPr>
            <a:spLocks noChangeArrowheads="1"/>
          </p:cNvSpPr>
          <p:nvPr/>
        </p:nvSpPr>
        <p:spPr bwMode="auto">
          <a:xfrm>
            <a:off x="1828800" y="2565400"/>
            <a:ext cx="1041400" cy="1778000"/>
          </a:xfrm>
          <a:prstGeom prst="rect">
            <a:avLst/>
          </a:prstGeom>
          <a:noFill/>
          <a:ln w="25400" cap="rnd">
            <a:solidFill>
              <a:schemeClr val="tx1"/>
            </a:solidFill>
            <a:prstDash val="sysDot"/>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86029" name="Rectangle 205"/>
          <p:cNvSpPr>
            <a:spLocks noChangeArrowheads="1"/>
          </p:cNvSpPr>
          <p:nvPr/>
        </p:nvSpPr>
        <p:spPr bwMode="auto">
          <a:xfrm>
            <a:off x="1905000" y="2578100"/>
            <a:ext cx="1092200" cy="2565400"/>
          </a:xfrm>
          <a:prstGeom prst="rect">
            <a:avLst/>
          </a:prstGeom>
          <a:noFill/>
          <a:ln w="25400" cap="rnd">
            <a:solidFill>
              <a:schemeClr val="tx1"/>
            </a:solidFill>
            <a:prstDash val="sysDot"/>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860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860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860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8600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860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86026"/>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48601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486017"/>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860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860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86025"/>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486022"/>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486026"/>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4860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860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86024"/>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148602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486025"/>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48601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860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86023"/>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1486020"/>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486024"/>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48601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86027"/>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148601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485999"/>
                                        </p:tgtEl>
                                        <p:attrNameLst>
                                          <p:attrName>style.visibility</p:attrName>
                                        </p:attrNameLst>
                                      </p:cBhvr>
                                      <p:to>
                                        <p:strVal val="visible"/>
                                      </p:to>
                                    </p:set>
                                  </p:childTnLst>
                                </p:cTn>
                              </p:par>
                              <p:par>
                                <p:cTn id="71" presetID="9" presetClass="exit" presetSubtype="0" fill="hold" grpId="1" nodeType="withEffect">
                                  <p:stCondLst>
                                    <p:cond delay="0"/>
                                  </p:stCondLst>
                                  <p:childTnLst>
                                    <p:animEffect transition="out" filter="dissolve">
                                      <p:cBhvr>
                                        <p:cTn id="72" dur="500"/>
                                        <p:tgtEl>
                                          <p:spTgt spid="1486027"/>
                                        </p:tgtEl>
                                      </p:cBhvr>
                                    </p:animEffect>
                                    <p:set>
                                      <p:cBhvr>
                                        <p:cTn id="73" dur="1" fill="hold">
                                          <p:stCondLst>
                                            <p:cond delay="499"/>
                                          </p:stCondLst>
                                        </p:cTn>
                                        <p:tgtEl>
                                          <p:spTgt spid="1486027"/>
                                        </p:tgtEl>
                                        <p:attrNameLst>
                                          <p:attrName>style.visibility</p:attrName>
                                        </p:attrNameLst>
                                      </p:cBhvr>
                                      <p:to>
                                        <p:strVal val="hidden"/>
                                      </p:to>
                                    </p:set>
                                  </p:childTnLst>
                                </p:cTn>
                              </p:par>
                              <p:par>
                                <p:cTn id="74" presetID="1" presetClass="entr" presetSubtype="0" fill="hold" grpId="0" nodeType="withEffect">
                                  <p:stCondLst>
                                    <p:cond delay="0"/>
                                  </p:stCondLst>
                                  <p:childTnLst>
                                    <p:set>
                                      <p:cBhvr>
                                        <p:cTn id="75" dur="1" fill="hold">
                                          <p:stCondLst>
                                            <p:cond delay="0"/>
                                          </p:stCondLst>
                                        </p:cTn>
                                        <p:tgtEl>
                                          <p:spTgt spid="1486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5999" grpId="0" animBg="1"/>
      <p:bldP spid="1486017" grpId="0" animBg="1"/>
      <p:bldP spid="1486017" grpId="1" animBg="1"/>
      <p:bldP spid="1486018" grpId="0" animBg="1"/>
      <p:bldP spid="1486018" grpId="1" animBg="1"/>
      <p:bldP spid="1486019" grpId="0" animBg="1"/>
      <p:bldP spid="1486020" grpId="0" animBg="1"/>
      <p:bldP spid="1486020" grpId="1" animBg="1"/>
      <p:bldP spid="1486021" grpId="0" animBg="1"/>
      <p:bldP spid="1486021" grpId="1" animBg="1"/>
      <p:bldP spid="1486022" grpId="0" animBg="1"/>
      <p:bldP spid="1486022" grpId="1" animBg="1"/>
      <p:bldP spid="1486023" grpId="0" animBg="1"/>
      <p:bldP spid="1486024" grpId="0" animBg="1"/>
      <p:bldP spid="1486024" grpId="1" animBg="1"/>
      <p:bldP spid="1486025" grpId="0" animBg="1"/>
      <p:bldP spid="1486025" grpId="1" animBg="1"/>
      <p:bldP spid="1486026" grpId="0" animBg="1"/>
      <p:bldP spid="1486026" grpId="1" animBg="1"/>
      <p:bldP spid="1486027" grpId="0" animBg="1"/>
      <p:bldP spid="1486027" grpId="1" animBg="1"/>
      <p:bldP spid="14860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Footer Placeholder 3"/>
          <p:cNvSpPr>
            <a:spLocks noGrp="1"/>
          </p:cNvSpPr>
          <p:nvPr>
            <p:ph type="ftr" sz="quarter" idx="10"/>
          </p:nvPr>
        </p:nvSpPr>
        <p:spPr/>
        <p:txBody>
          <a:bodyPr/>
          <a:lstStyle/>
          <a:p>
            <a:pPr>
              <a:defRPr/>
            </a:pPr>
            <a:r>
              <a:rPr lang="en-US"/>
              <a:t>(c) Giovanni De Micheli</a:t>
            </a:r>
          </a:p>
        </p:txBody>
      </p:sp>
      <p:sp>
        <p:nvSpPr>
          <p:cNvPr id="155" name="Slide Number Placeholder 4"/>
          <p:cNvSpPr>
            <a:spLocks noGrp="1"/>
          </p:cNvSpPr>
          <p:nvPr>
            <p:ph type="sldNum" sz="quarter" idx="11"/>
          </p:nvPr>
        </p:nvSpPr>
        <p:spPr/>
        <p:txBody>
          <a:bodyPr/>
          <a:lstStyle/>
          <a:p>
            <a:pPr>
              <a:defRPr/>
            </a:pPr>
            <a:fld id="{D23F9210-3ED9-7D48-AFEE-242B705E1945}" type="slidenum">
              <a:rPr lang="en-US"/>
              <a:pPr>
                <a:defRPr/>
              </a:pPr>
              <a:t>25</a:t>
            </a:fld>
            <a:endParaRPr lang="en-US"/>
          </a:p>
        </p:txBody>
      </p:sp>
      <p:sp>
        <p:nvSpPr>
          <p:cNvPr id="1539074" name="Rectangle 2"/>
          <p:cNvSpPr>
            <a:spLocks noGrp="1" noChangeArrowheads="1"/>
          </p:cNvSpPr>
          <p:nvPr>
            <p:ph type="title"/>
          </p:nvPr>
        </p:nvSpPr>
        <p:spPr/>
        <p:txBody>
          <a:bodyPr/>
          <a:lstStyle/>
          <a:p>
            <a:pPr>
              <a:defRPr/>
            </a:pPr>
            <a:r>
              <a:rPr lang="en-US">
                <a:cs typeface="+mj-cs"/>
              </a:rPr>
              <a:t>Example – minimum delay cover</a:t>
            </a:r>
          </a:p>
        </p:txBody>
      </p:sp>
      <p:sp>
        <p:nvSpPr>
          <p:cNvPr id="1539218" name="Rectangle 146"/>
          <p:cNvSpPr>
            <a:spLocks noGrp="1" noChangeArrowheads="1"/>
          </p:cNvSpPr>
          <p:nvPr>
            <p:ph type="body" idx="1"/>
          </p:nvPr>
        </p:nvSpPr>
        <p:spPr/>
        <p:txBody>
          <a:bodyPr/>
          <a:lstStyle/>
          <a:p>
            <a:pPr>
              <a:lnSpc>
                <a:spcPct val="65000"/>
              </a:lnSpc>
              <a:defRPr/>
            </a:pPr>
            <a:r>
              <a:rPr lang="en-US" sz="2400">
                <a:cs typeface="+mn-cs"/>
              </a:rPr>
              <a:t>Fixed delays:     </a:t>
            </a:r>
            <a:r>
              <a:rPr lang="en-US" sz="2400">
                <a:solidFill>
                  <a:schemeClr val="tx2"/>
                </a:solidFill>
                <a:cs typeface="+mn-cs"/>
              </a:rPr>
              <a:t>INV:</a:t>
            </a:r>
            <a:r>
              <a:rPr lang="en-US" sz="2400">
                <a:cs typeface="+mn-cs"/>
              </a:rPr>
              <a:t>2    </a:t>
            </a:r>
            <a:r>
              <a:rPr lang="en-US" sz="2400">
                <a:solidFill>
                  <a:schemeClr val="tx2"/>
                </a:solidFill>
                <a:cs typeface="+mn-cs"/>
              </a:rPr>
              <a:t> NAND2:</a:t>
            </a:r>
            <a:r>
              <a:rPr lang="en-US" sz="2400">
                <a:cs typeface="+mn-cs"/>
              </a:rPr>
              <a:t>4     </a:t>
            </a:r>
            <a:r>
              <a:rPr lang="en-US" sz="2400">
                <a:solidFill>
                  <a:schemeClr val="tx2"/>
                </a:solidFill>
                <a:cs typeface="+mn-cs"/>
              </a:rPr>
              <a:t>AND2</a:t>
            </a:r>
            <a:r>
              <a:rPr lang="en-US" sz="2400">
                <a:cs typeface="+mn-cs"/>
              </a:rPr>
              <a:t>: 5    </a:t>
            </a:r>
            <a:r>
              <a:rPr lang="en-US" sz="2400">
                <a:solidFill>
                  <a:schemeClr val="tx2"/>
                </a:solidFill>
                <a:cs typeface="+mn-cs"/>
              </a:rPr>
              <a:t>AOI21:</a:t>
            </a:r>
            <a:r>
              <a:rPr lang="en-US" sz="2400">
                <a:cs typeface="+mn-cs"/>
              </a:rPr>
              <a:t> 10</a:t>
            </a:r>
          </a:p>
          <a:p>
            <a:pPr>
              <a:lnSpc>
                <a:spcPct val="65000"/>
              </a:lnSpc>
              <a:defRPr/>
            </a:pPr>
            <a:r>
              <a:rPr lang="en-US" sz="2400">
                <a:cs typeface="+mn-cs"/>
              </a:rPr>
              <a:t>All inputs are stable at time 0, except for t</a:t>
            </a:r>
            <a:r>
              <a:rPr lang="en-US" sz="2400" baseline="-25000">
                <a:cs typeface="+mn-cs"/>
              </a:rPr>
              <a:t>d</a:t>
            </a:r>
            <a:r>
              <a:rPr lang="en-US" sz="2400">
                <a:cs typeface="+mn-cs"/>
              </a:rPr>
              <a:t> = 6</a:t>
            </a:r>
          </a:p>
        </p:txBody>
      </p:sp>
      <p:sp>
        <p:nvSpPr>
          <p:cNvPr id="1539075" name="Rectangle 3"/>
          <p:cNvSpPr>
            <a:spLocks noChangeArrowheads="1"/>
          </p:cNvSpPr>
          <p:nvPr/>
        </p:nvSpPr>
        <p:spPr bwMode="auto">
          <a:xfrm>
            <a:off x="273050" y="1827213"/>
            <a:ext cx="8593138" cy="4570412"/>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077" name="Line 5"/>
          <p:cNvSpPr>
            <a:spLocks noChangeShapeType="1"/>
          </p:cNvSpPr>
          <p:nvPr/>
        </p:nvSpPr>
        <p:spPr bwMode="auto">
          <a:xfrm>
            <a:off x="1644650" y="1827213"/>
            <a:ext cx="0" cy="4570412"/>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078" name="Line 6"/>
          <p:cNvSpPr>
            <a:spLocks noChangeShapeType="1"/>
          </p:cNvSpPr>
          <p:nvPr/>
        </p:nvSpPr>
        <p:spPr bwMode="auto">
          <a:xfrm>
            <a:off x="3381375" y="1827213"/>
            <a:ext cx="0" cy="4570412"/>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079" name="Line 7"/>
          <p:cNvSpPr>
            <a:spLocks noChangeShapeType="1"/>
          </p:cNvSpPr>
          <p:nvPr/>
        </p:nvSpPr>
        <p:spPr bwMode="auto">
          <a:xfrm>
            <a:off x="4203700" y="1827213"/>
            <a:ext cx="0" cy="4570412"/>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080" name="Line 8"/>
          <p:cNvSpPr>
            <a:spLocks noChangeShapeType="1"/>
          </p:cNvSpPr>
          <p:nvPr/>
        </p:nvSpPr>
        <p:spPr bwMode="auto">
          <a:xfrm>
            <a:off x="5027613" y="1827213"/>
            <a:ext cx="0" cy="4570412"/>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081" name="Line 9"/>
          <p:cNvSpPr>
            <a:spLocks noChangeShapeType="1"/>
          </p:cNvSpPr>
          <p:nvPr/>
        </p:nvSpPr>
        <p:spPr bwMode="auto">
          <a:xfrm>
            <a:off x="6580188" y="1827213"/>
            <a:ext cx="0" cy="4570412"/>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68619" name="Group 10"/>
          <p:cNvGrpSpPr>
            <a:grpSpLocks/>
          </p:cNvGrpSpPr>
          <p:nvPr/>
        </p:nvGrpSpPr>
        <p:grpSpPr bwMode="auto">
          <a:xfrm>
            <a:off x="455613" y="2466975"/>
            <a:ext cx="995362" cy="3779838"/>
            <a:chOff x="287" y="1381"/>
            <a:chExt cx="627" cy="2381"/>
          </a:xfrm>
        </p:grpSpPr>
        <p:grpSp>
          <p:nvGrpSpPr>
            <p:cNvPr id="68712" name="Group 11"/>
            <p:cNvGrpSpPr>
              <a:grpSpLocks/>
            </p:cNvGrpSpPr>
            <p:nvPr/>
          </p:nvGrpSpPr>
          <p:grpSpPr bwMode="auto">
            <a:xfrm>
              <a:off x="287" y="1381"/>
              <a:ext cx="576" cy="2303"/>
              <a:chOff x="287" y="1381"/>
              <a:chExt cx="576" cy="2303"/>
            </a:xfrm>
          </p:grpSpPr>
          <p:grpSp>
            <p:nvGrpSpPr>
              <p:cNvPr id="68722" name="Group 12"/>
              <p:cNvGrpSpPr>
                <a:grpSpLocks/>
              </p:cNvGrpSpPr>
              <p:nvPr/>
            </p:nvGrpSpPr>
            <p:grpSpPr bwMode="auto">
              <a:xfrm>
                <a:off x="460" y="2129"/>
                <a:ext cx="231" cy="276"/>
                <a:chOff x="575" y="2257"/>
                <a:chExt cx="231" cy="276"/>
              </a:xfrm>
            </p:grpSpPr>
            <p:grpSp>
              <p:nvGrpSpPr>
                <p:cNvPr id="68758" name="Group 13"/>
                <p:cNvGrpSpPr>
                  <a:grpSpLocks/>
                </p:cNvGrpSpPr>
                <p:nvPr/>
              </p:nvGrpSpPr>
              <p:grpSpPr bwMode="auto">
                <a:xfrm>
                  <a:off x="575" y="2303"/>
                  <a:ext cx="231" cy="230"/>
                  <a:chOff x="673" y="1899"/>
                  <a:chExt cx="231" cy="230"/>
                </a:xfrm>
              </p:grpSpPr>
              <p:sp>
                <p:nvSpPr>
                  <p:cNvPr id="1539086" name="Arc 14"/>
                  <p:cNvSpPr>
                    <a:spLocks/>
                  </p:cNvSpPr>
                  <p:nvPr/>
                </p:nvSpPr>
                <p:spPr bwMode="auto">
                  <a:xfrm rot="-5400000">
                    <a:off x="614" y="1957"/>
                    <a:ext cx="230"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087" name="Arc 15"/>
                  <p:cNvSpPr>
                    <a:spLocks/>
                  </p:cNvSpPr>
                  <p:nvPr/>
                </p:nvSpPr>
                <p:spPr bwMode="auto">
                  <a:xfrm rot="16200000" flipV="1">
                    <a:off x="727" y="1958"/>
                    <a:ext cx="230"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088" name="Line 16"/>
                  <p:cNvSpPr>
                    <a:spLocks noChangeShapeType="1"/>
                  </p:cNvSpPr>
                  <p:nvPr/>
                </p:nvSpPr>
                <p:spPr bwMode="auto">
                  <a:xfrm rot="-5400000">
                    <a:off x="789" y="2013"/>
                    <a:ext cx="0"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539089" name="Oval 17"/>
                <p:cNvSpPr>
                  <a:spLocks noChangeArrowheads="1"/>
                </p:cNvSpPr>
                <p:nvPr/>
              </p:nvSpPr>
              <p:spPr bwMode="auto">
                <a:xfrm>
                  <a:off x="667" y="2257"/>
                  <a:ext cx="46" cy="46"/>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68723" name="Group 18"/>
              <p:cNvGrpSpPr>
                <a:grpSpLocks/>
              </p:cNvGrpSpPr>
              <p:nvPr/>
            </p:nvGrpSpPr>
            <p:grpSpPr bwMode="auto">
              <a:xfrm>
                <a:off x="460" y="1611"/>
                <a:ext cx="230" cy="276"/>
                <a:chOff x="575" y="2257"/>
                <a:chExt cx="230" cy="276"/>
              </a:xfrm>
            </p:grpSpPr>
            <p:sp>
              <p:nvSpPr>
                <p:cNvPr id="1539091" name="Line 19"/>
                <p:cNvSpPr>
                  <a:spLocks noChangeShapeType="1"/>
                </p:cNvSpPr>
                <p:nvPr/>
              </p:nvSpPr>
              <p:spPr bwMode="auto">
                <a:xfrm flipH="1">
                  <a:off x="575" y="2303"/>
                  <a:ext cx="117"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092" name="Line 20"/>
                <p:cNvSpPr>
                  <a:spLocks noChangeShapeType="1"/>
                </p:cNvSpPr>
                <p:nvPr/>
              </p:nvSpPr>
              <p:spPr bwMode="auto">
                <a:xfrm>
                  <a:off x="690" y="2303"/>
                  <a:ext cx="115"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093" name="Line 21"/>
                <p:cNvSpPr>
                  <a:spLocks noChangeShapeType="1"/>
                </p:cNvSpPr>
                <p:nvPr/>
              </p:nvSpPr>
              <p:spPr bwMode="auto">
                <a:xfrm>
                  <a:off x="575" y="2533"/>
                  <a:ext cx="23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094" name="Oval 22"/>
                <p:cNvSpPr>
                  <a:spLocks noChangeArrowheads="1"/>
                </p:cNvSpPr>
                <p:nvPr/>
              </p:nvSpPr>
              <p:spPr bwMode="auto">
                <a:xfrm>
                  <a:off x="667" y="2257"/>
                  <a:ext cx="46" cy="46"/>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68724" name="Group 23"/>
              <p:cNvGrpSpPr>
                <a:grpSpLocks/>
              </p:cNvGrpSpPr>
              <p:nvPr/>
            </p:nvGrpSpPr>
            <p:grpSpPr bwMode="auto">
              <a:xfrm>
                <a:off x="287" y="2648"/>
                <a:ext cx="230" cy="276"/>
                <a:chOff x="575" y="2257"/>
                <a:chExt cx="230" cy="276"/>
              </a:xfrm>
            </p:grpSpPr>
            <p:sp>
              <p:nvSpPr>
                <p:cNvPr id="1539096" name="Line 24"/>
                <p:cNvSpPr>
                  <a:spLocks noChangeShapeType="1"/>
                </p:cNvSpPr>
                <p:nvPr/>
              </p:nvSpPr>
              <p:spPr bwMode="auto">
                <a:xfrm flipH="1">
                  <a:off x="575" y="2303"/>
                  <a:ext cx="117"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097" name="Line 25"/>
                <p:cNvSpPr>
                  <a:spLocks noChangeShapeType="1"/>
                </p:cNvSpPr>
                <p:nvPr/>
              </p:nvSpPr>
              <p:spPr bwMode="auto">
                <a:xfrm>
                  <a:off x="690" y="2303"/>
                  <a:ext cx="115"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098" name="Line 26"/>
                <p:cNvSpPr>
                  <a:spLocks noChangeShapeType="1"/>
                </p:cNvSpPr>
                <p:nvPr/>
              </p:nvSpPr>
              <p:spPr bwMode="auto">
                <a:xfrm>
                  <a:off x="575" y="2533"/>
                  <a:ext cx="23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099" name="Oval 27"/>
                <p:cNvSpPr>
                  <a:spLocks noChangeArrowheads="1"/>
                </p:cNvSpPr>
                <p:nvPr/>
              </p:nvSpPr>
              <p:spPr bwMode="auto">
                <a:xfrm>
                  <a:off x="667" y="2257"/>
                  <a:ext cx="46" cy="46"/>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68725" name="Group 28"/>
              <p:cNvGrpSpPr>
                <a:grpSpLocks/>
              </p:cNvGrpSpPr>
              <p:nvPr/>
            </p:nvGrpSpPr>
            <p:grpSpPr bwMode="auto">
              <a:xfrm>
                <a:off x="632" y="2648"/>
                <a:ext cx="231" cy="276"/>
                <a:chOff x="575" y="2257"/>
                <a:chExt cx="231" cy="276"/>
              </a:xfrm>
            </p:grpSpPr>
            <p:grpSp>
              <p:nvGrpSpPr>
                <p:cNvPr id="68745" name="Group 29"/>
                <p:cNvGrpSpPr>
                  <a:grpSpLocks/>
                </p:cNvGrpSpPr>
                <p:nvPr/>
              </p:nvGrpSpPr>
              <p:grpSpPr bwMode="auto">
                <a:xfrm>
                  <a:off x="575" y="2303"/>
                  <a:ext cx="231" cy="230"/>
                  <a:chOff x="673" y="1899"/>
                  <a:chExt cx="231" cy="230"/>
                </a:xfrm>
              </p:grpSpPr>
              <p:sp>
                <p:nvSpPr>
                  <p:cNvPr id="1539102" name="Arc 30"/>
                  <p:cNvSpPr>
                    <a:spLocks/>
                  </p:cNvSpPr>
                  <p:nvPr/>
                </p:nvSpPr>
                <p:spPr bwMode="auto">
                  <a:xfrm rot="-5400000">
                    <a:off x="614" y="1957"/>
                    <a:ext cx="230"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103" name="Arc 31"/>
                  <p:cNvSpPr>
                    <a:spLocks/>
                  </p:cNvSpPr>
                  <p:nvPr/>
                </p:nvSpPr>
                <p:spPr bwMode="auto">
                  <a:xfrm rot="16200000" flipV="1">
                    <a:off x="727" y="1957"/>
                    <a:ext cx="230"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104" name="Line 32"/>
                  <p:cNvSpPr>
                    <a:spLocks noChangeShapeType="1"/>
                  </p:cNvSpPr>
                  <p:nvPr/>
                </p:nvSpPr>
                <p:spPr bwMode="auto">
                  <a:xfrm rot="-5400000">
                    <a:off x="789" y="2013"/>
                    <a:ext cx="0"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539105" name="Oval 33"/>
                <p:cNvSpPr>
                  <a:spLocks noChangeArrowheads="1"/>
                </p:cNvSpPr>
                <p:nvPr/>
              </p:nvSpPr>
              <p:spPr bwMode="auto">
                <a:xfrm>
                  <a:off x="667" y="2257"/>
                  <a:ext cx="46" cy="46"/>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68726" name="Group 34"/>
              <p:cNvGrpSpPr>
                <a:grpSpLocks/>
              </p:cNvGrpSpPr>
              <p:nvPr/>
            </p:nvGrpSpPr>
            <p:grpSpPr bwMode="auto">
              <a:xfrm>
                <a:off x="575" y="3166"/>
                <a:ext cx="231" cy="276"/>
                <a:chOff x="575" y="2257"/>
                <a:chExt cx="231" cy="276"/>
              </a:xfrm>
            </p:grpSpPr>
            <p:grpSp>
              <p:nvGrpSpPr>
                <p:cNvPr id="68740" name="Group 35"/>
                <p:cNvGrpSpPr>
                  <a:grpSpLocks/>
                </p:cNvGrpSpPr>
                <p:nvPr/>
              </p:nvGrpSpPr>
              <p:grpSpPr bwMode="auto">
                <a:xfrm>
                  <a:off x="575" y="2303"/>
                  <a:ext cx="231" cy="230"/>
                  <a:chOff x="673" y="1899"/>
                  <a:chExt cx="231" cy="230"/>
                </a:xfrm>
              </p:grpSpPr>
              <p:sp>
                <p:nvSpPr>
                  <p:cNvPr id="1539108" name="Arc 36"/>
                  <p:cNvSpPr>
                    <a:spLocks/>
                  </p:cNvSpPr>
                  <p:nvPr/>
                </p:nvSpPr>
                <p:spPr bwMode="auto">
                  <a:xfrm rot="-5400000">
                    <a:off x="614" y="1957"/>
                    <a:ext cx="230"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109" name="Arc 37"/>
                  <p:cNvSpPr>
                    <a:spLocks/>
                  </p:cNvSpPr>
                  <p:nvPr/>
                </p:nvSpPr>
                <p:spPr bwMode="auto">
                  <a:xfrm rot="16200000" flipV="1">
                    <a:off x="727" y="1957"/>
                    <a:ext cx="230"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110" name="Line 38"/>
                  <p:cNvSpPr>
                    <a:spLocks noChangeShapeType="1"/>
                  </p:cNvSpPr>
                  <p:nvPr/>
                </p:nvSpPr>
                <p:spPr bwMode="auto">
                  <a:xfrm rot="-5400000">
                    <a:off x="789" y="2013"/>
                    <a:ext cx="0"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539111" name="Oval 39"/>
                <p:cNvSpPr>
                  <a:spLocks noChangeArrowheads="1"/>
                </p:cNvSpPr>
                <p:nvPr/>
              </p:nvSpPr>
              <p:spPr bwMode="auto">
                <a:xfrm>
                  <a:off x="667" y="2257"/>
                  <a:ext cx="46" cy="46"/>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539112" name="Line 40"/>
              <p:cNvSpPr>
                <a:spLocks noChangeShapeType="1"/>
              </p:cNvSpPr>
              <p:nvPr/>
            </p:nvSpPr>
            <p:spPr bwMode="auto">
              <a:xfrm>
                <a:off x="575" y="1888"/>
                <a:ext cx="0" cy="242"/>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113" name="Line 41"/>
              <p:cNvSpPr>
                <a:spLocks noChangeShapeType="1"/>
              </p:cNvSpPr>
              <p:nvPr/>
            </p:nvSpPr>
            <p:spPr bwMode="auto">
              <a:xfrm>
                <a:off x="517" y="2406"/>
                <a:ext cx="0" cy="126"/>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114" name="Line 42"/>
              <p:cNvSpPr>
                <a:spLocks noChangeShapeType="1"/>
              </p:cNvSpPr>
              <p:nvPr/>
            </p:nvSpPr>
            <p:spPr bwMode="auto">
              <a:xfrm>
                <a:off x="635" y="2406"/>
                <a:ext cx="0" cy="127"/>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115" name="Line 43"/>
              <p:cNvSpPr>
                <a:spLocks noChangeShapeType="1"/>
              </p:cNvSpPr>
              <p:nvPr/>
            </p:nvSpPr>
            <p:spPr bwMode="auto">
              <a:xfrm>
                <a:off x="402" y="2533"/>
                <a:ext cx="115"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116" name="Line 44"/>
              <p:cNvSpPr>
                <a:spLocks noChangeShapeType="1"/>
              </p:cNvSpPr>
              <p:nvPr/>
            </p:nvSpPr>
            <p:spPr bwMode="auto">
              <a:xfrm>
                <a:off x="632" y="2533"/>
                <a:ext cx="115"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117" name="Line 45"/>
              <p:cNvSpPr>
                <a:spLocks noChangeShapeType="1"/>
              </p:cNvSpPr>
              <p:nvPr/>
            </p:nvSpPr>
            <p:spPr bwMode="auto">
              <a:xfrm>
                <a:off x="401" y="2533"/>
                <a:ext cx="0" cy="115"/>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118" name="Line 46"/>
              <p:cNvSpPr>
                <a:spLocks noChangeShapeType="1"/>
              </p:cNvSpPr>
              <p:nvPr/>
            </p:nvSpPr>
            <p:spPr bwMode="auto">
              <a:xfrm>
                <a:off x="748" y="2533"/>
                <a:ext cx="0" cy="115"/>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119" name="Line 47"/>
              <p:cNvSpPr>
                <a:spLocks noChangeShapeType="1"/>
              </p:cNvSpPr>
              <p:nvPr/>
            </p:nvSpPr>
            <p:spPr bwMode="auto">
              <a:xfrm>
                <a:off x="690" y="2924"/>
                <a:ext cx="0" cy="242"/>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120" name="Line 48"/>
              <p:cNvSpPr>
                <a:spLocks noChangeShapeType="1"/>
              </p:cNvSpPr>
              <p:nvPr/>
            </p:nvSpPr>
            <p:spPr bwMode="auto">
              <a:xfrm>
                <a:off x="806" y="2924"/>
                <a:ext cx="0" cy="242"/>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121" name="Line 49"/>
              <p:cNvSpPr>
                <a:spLocks noChangeShapeType="1"/>
              </p:cNvSpPr>
              <p:nvPr/>
            </p:nvSpPr>
            <p:spPr bwMode="auto">
              <a:xfrm>
                <a:off x="403" y="2924"/>
                <a:ext cx="0" cy="242"/>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122" name="Line 50"/>
              <p:cNvSpPr>
                <a:spLocks noChangeShapeType="1"/>
              </p:cNvSpPr>
              <p:nvPr/>
            </p:nvSpPr>
            <p:spPr bwMode="auto">
              <a:xfrm>
                <a:off x="575" y="1381"/>
                <a:ext cx="0"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123" name="Line 51"/>
              <p:cNvSpPr>
                <a:spLocks noChangeShapeType="1"/>
              </p:cNvSpPr>
              <p:nvPr/>
            </p:nvSpPr>
            <p:spPr bwMode="auto">
              <a:xfrm>
                <a:off x="748" y="3442"/>
                <a:ext cx="0" cy="242"/>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124" name="Line 52"/>
              <p:cNvSpPr>
                <a:spLocks noChangeShapeType="1"/>
              </p:cNvSpPr>
              <p:nvPr/>
            </p:nvSpPr>
            <p:spPr bwMode="auto">
              <a:xfrm>
                <a:off x="632" y="3442"/>
                <a:ext cx="0" cy="242"/>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539125" name="Text Box 53"/>
            <p:cNvSpPr txBox="1">
              <a:spLocks noChangeArrowheads="1"/>
            </p:cNvSpPr>
            <p:nvPr/>
          </p:nvSpPr>
          <p:spPr bwMode="auto">
            <a:xfrm>
              <a:off x="460" y="1381"/>
              <a:ext cx="8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o</a:t>
              </a:r>
            </a:p>
          </p:txBody>
        </p:sp>
        <p:sp>
          <p:nvSpPr>
            <p:cNvPr id="1539126" name="Text Box 54"/>
            <p:cNvSpPr txBox="1">
              <a:spLocks noChangeArrowheads="1"/>
            </p:cNvSpPr>
            <p:nvPr/>
          </p:nvSpPr>
          <p:spPr bwMode="auto">
            <a:xfrm>
              <a:off x="460" y="1957"/>
              <a:ext cx="10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w</a:t>
              </a:r>
            </a:p>
          </p:txBody>
        </p:sp>
        <p:sp>
          <p:nvSpPr>
            <p:cNvPr id="1539127" name="Text Box 55"/>
            <p:cNvSpPr txBox="1">
              <a:spLocks noChangeArrowheads="1"/>
            </p:cNvSpPr>
            <p:nvPr/>
          </p:nvSpPr>
          <p:spPr bwMode="auto">
            <a:xfrm>
              <a:off x="287" y="2447"/>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y</a:t>
              </a:r>
            </a:p>
          </p:txBody>
        </p:sp>
        <p:sp>
          <p:nvSpPr>
            <p:cNvPr id="1539128" name="Text Box 56"/>
            <p:cNvSpPr txBox="1">
              <a:spLocks noChangeArrowheads="1"/>
            </p:cNvSpPr>
            <p:nvPr/>
          </p:nvSpPr>
          <p:spPr bwMode="auto">
            <a:xfrm>
              <a:off x="806" y="2447"/>
              <a:ext cx="6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z</a:t>
              </a:r>
            </a:p>
          </p:txBody>
        </p:sp>
        <p:sp>
          <p:nvSpPr>
            <p:cNvPr id="1539129" name="Text Box 57"/>
            <p:cNvSpPr txBox="1">
              <a:spLocks noChangeArrowheads="1"/>
            </p:cNvSpPr>
            <p:nvPr/>
          </p:nvSpPr>
          <p:spPr bwMode="auto">
            <a:xfrm>
              <a:off x="287" y="3051"/>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a</a:t>
              </a:r>
            </a:p>
          </p:txBody>
        </p:sp>
        <p:sp>
          <p:nvSpPr>
            <p:cNvPr id="1539130" name="Text Box 58"/>
            <p:cNvSpPr txBox="1">
              <a:spLocks noChangeArrowheads="1"/>
            </p:cNvSpPr>
            <p:nvPr/>
          </p:nvSpPr>
          <p:spPr bwMode="auto">
            <a:xfrm>
              <a:off x="518" y="3570"/>
              <a:ext cx="8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b</a:t>
              </a:r>
            </a:p>
          </p:txBody>
        </p:sp>
        <p:sp>
          <p:nvSpPr>
            <p:cNvPr id="1539131" name="Text Box 59"/>
            <p:cNvSpPr txBox="1">
              <a:spLocks noChangeArrowheads="1"/>
            </p:cNvSpPr>
            <p:nvPr/>
          </p:nvSpPr>
          <p:spPr bwMode="auto">
            <a:xfrm>
              <a:off x="777" y="3570"/>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c</a:t>
              </a:r>
            </a:p>
          </p:txBody>
        </p:sp>
        <p:sp>
          <p:nvSpPr>
            <p:cNvPr id="1539132" name="Text Box 60"/>
            <p:cNvSpPr txBox="1">
              <a:spLocks noChangeArrowheads="1"/>
            </p:cNvSpPr>
            <p:nvPr/>
          </p:nvSpPr>
          <p:spPr bwMode="auto">
            <a:xfrm>
              <a:off x="834" y="3051"/>
              <a:ext cx="8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d</a:t>
              </a:r>
            </a:p>
          </p:txBody>
        </p:sp>
        <p:sp>
          <p:nvSpPr>
            <p:cNvPr id="1539133" name="Text Box 61"/>
            <p:cNvSpPr txBox="1">
              <a:spLocks noChangeArrowheads="1"/>
            </p:cNvSpPr>
            <p:nvPr/>
          </p:nvSpPr>
          <p:spPr bwMode="auto">
            <a:xfrm>
              <a:off x="575" y="3051"/>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x</a:t>
              </a:r>
            </a:p>
          </p:txBody>
        </p:sp>
      </p:grpSp>
      <p:grpSp>
        <p:nvGrpSpPr>
          <p:cNvPr id="68620" name="Group 62"/>
          <p:cNvGrpSpPr>
            <a:grpSpLocks/>
          </p:cNvGrpSpPr>
          <p:nvPr/>
        </p:nvGrpSpPr>
        <p:grpSpPr bwMode="auto">
          <a:xfrm>
            <a:off x="1781175" y="2833688"/>
            <a:ext cx="1441450" cy="3411537"/>
            <a:chOff x="1122" y="1613"/>
            <a:chExt cx="908" cy="2149"/>
          </a:xfrm>
        </p:grpSpPr>
        <p:sp>
          <p:nvSpPr>
            <p:cNvPr id="1539135" name="Oval 63"/>
            <p:cNvSpPr>
              <a:spLocks noChangeArrowheads="1"/>
            </p:cNvSpPr>
            <p:nvPr/>
          </p:nvSpPr>
          <p:spPr bwMode="auto">
            <a:xfrm>
              <a:off x="1439" y="1727"/>
              <a:ext cx="92" cy="92"/>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136" name="Oval 64"/>
            <p:cNvSpPr>
              <a:spLocks noChangeArrowheads="1"/>
            </p:cNvSpPr>
            <p:nvPr/>
          </p:nvSpPr>
          <p:spPr bwMode="auto">
            <a:xfrm>
              <a:off x="1439" y="2188"/>
              <a:ext cx="92" cy="92"/>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137" name="Oval 65"/>
            <p:cNvSpPr>
              <a:spLocks noChangeArrowheads="1"/>
            </p:cNvSpPr>
            <p:nvPr/>
          </p:nvSpPr>
          <p:spPr bwMode="auto">
            <a:xfrm>
              <a:off x="1209" y="3109"/>
              <a:ext cx="92" cy="92"/>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138" name="Oval 66"/>
            <p:cNvSpPr>
              <a:spLocks noChangeArrowheads="1"/>
            </p:cNvSpPr>
            <p:nvPr/>
          </p:nvSpPr>
          <p:spPr bwMode="auto">
            <a:xfrm>
              <a:off x="1669" y="2648"/>
              <a:ext cx="92" cy="92"/>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139" name="Oval 67"/>
            <p:cNvSpPr>
              <a:spLocks noChangeArrowheads="1"/>
            </p:cNvSpPr>
            <p:nvPr/>
          </p:nvSpPr>
          <p:spPr bwMode="auto">
            <a:xfrm>
              <a:off x="1842" y="3109"/>
              <a:ext cx="92" cy="92"/>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140" name="Oval 68"/>
            <p:cNvSpPr>
              <a:spLocks noChangeArrowheads="1"/>
            </p:cNvSpPr>
            <p:nvPr/>
          </p:nvSpPr>
          <p:spPr bwMode="auto">
            <a:xfrm>
              <a:off x="1209" y="2648"/>
              <a:ext cx="92" cy="92"/>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141" name="Oval 69"/>
            <p:cNvSpPr>
              <a:spLocks noChangeArrowheads="1"/>
            </p:cNvSpPr>
            <p:nvPr/>
          </p:nvSpPr>
          <p:spPr bwMode="auto">
            <a:xfrm>
              <a:off x="1497" y="3109"/>
              <a:ext cx="92" cy="92"/>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142" name="Oval 70"/>
            <p:cNvSpPr>
              <a:spLocks noChangeArrowheads="1"/>
            </p:cNvSpPr>
            <p:nvPr/>
          </p:nvSpPr>
          <p:spPr bwMode="auto">
            <a:xfrm>
              <a:off x="1641" y="3570"/>
              <a:ext cx="92" cy="92"/>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143" name="Oval 71"/>
            <p:cNvSpPr>
              <a:spLocks noChangeArrowheads="1"/>
            </p:cNvSpPr>
            <p:nvPr/>
          </p:nvSpPr>
          <p:spPr bwMode="auto">
            <a:xfrm>
              <a:off x="1353" y="3570"/>
              <a:ext cx="92" cy="92"/>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1539144" name="AutoShape 72"/>
            <p:cNvCxnSpPr>
              <a:cxnSpLocks noChangeShapeType="1"/>
              <a:stCxn id="1539135" idx="4"/>
              <a:endCxn id="1539136" idx="0"/>
            </p:cNvCxnSpPr>
            <p:nvPr/>
          </p:nvCxnSpPr>
          <p:spPr bwMode="auto">
            <a:xfrm>
              <a:off x="1485" y="1827"/>
              <a:ext cx="0" cy="353"/>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9145" name="AutoShape 73"/>
            <p:cNvCxnSpPr>
              <a:cxnSpLocks noChangeShapeType="1"/>
              <a:stCxn id="1539136" idx="3"/>
              <a:endCxn id="1539140" idx="0"/>
            </p:cNvCxnSpPr>
            <p:nvPr/>
          </p:nvCxnSpPr>
          <p:spPr bwMode="auto">
            <a:xfrm flipH="1">
              <a:off x="1255" y="2275"/>
              <a:ext cx="197" cy="365"/>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9146" name="AutoShape 74"/>
            <p:cNvCxnSpPr>
              <a:cxnSpLocks noChangeShapeType="1"/>
              <a:stCxn id="1539136" idx="5"/>
              <a:endCxn id="1539138" idx="0"/>
            </p:cNvCxnSpPr>
            <p:nvPr/>
          </p:nvCxnSpPr>
          <p:spPr bwMode="auto">
            <a:xfrm>
              <a:off x="1518" y="2275"/>
              <a:ext cx="197" cy="365"/>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9147" name="AutoShape 75"/>
            <p:cNvCxnSpPr>
              <a:cxnSpLocks noChangeShapeType="1"/>
              <a:stCxn id="1539138" idx="3"/>
              <a:endCxn id="1539141" idx="0"/>
            </p:cNvCxnSpPr>
            <p:nvPr/>
          </p:nvCxnSpPr>
          <p:spPr bwMode="auto">
            <a:xfrm flipH="1">
              <a:off x="1543" y="2735"/>
              <a:ext cx="139" cy="366"/>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9148" name="AutoShape 76"/>
            <p:cNvCxnSpPr>
              <a:cxnSpLocks noChangeShapeType="1"/>
              <a:stCxn id="1539138" idx="5"/>
              <a:endCxn id="1539139" idx="0"/>
            </p:cNvCxnSpPr>
            <p:nvPr/>
          </p:nvCxnSpPr>
          <p:spPr bwMode="auto">
            <a:xfrm>
              <a:off x="1748" y="2735"/>
              <a:ext cx="140" cy="366"/>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9149" name="AutoShape 77"/>
            <p:cNvCxnSpPr>
              <a:cxnSpLocks noChangeShapeType="1"/>
              <a:stCxn id="1539141" idx="3"/>
              <a:endCxn id="1539143" idx="0"/>
            </p:cNvCxnSpPr>
            <p:nvPr/>
          </p:nvCxnSpPr>
          <p:spPr bwMode="auto">
            <a:xfrm flipH="1">
              <a:off x="1399" y="3196"/>
              <a:ext cx="111" cy="366"/>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9150" name="AutoShape 78"/>
            <p:cNvCxnSpPr>
              <a:cxnSpLocks noChangeShapeType="1"/>
              <a:stCxn id="1539141" idx="5"/>
              <a:endCxn id="1539142" idx="0"/>
            </p:cNvCxnSpPr>
            <p:nvPr/>
          </p:nvCxnSpPr>
          <p:spPr bwMode="auto">
            <a:xfrm>
              <a:off x="1576" y="3196"/>
              <a:ext cx="111" cy="366"/>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9151" name="AutoShape 79"/>
            <p:cNvCxnSpPr>
              <a:cxnSpLocks noChangeShapeType="1"/>
              <a:stCxn id="1539140" idx="4"/>
              <a:endCxn id="1539137" idx="0"/>
            </p:cNvCxnSpPr>
            <p:nvPr/>
          </p:nvCxnSpPr>
          <p:spPr bwMode="auto">
            <a:xfrm>
              <a:off x="1255" y="2748"/>
              <a:ext cx="0" cy="353"/>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539152" name="Text Box 80"/>
            <p:cNvSpPr txBox="1">
              <a:spLocks noChangeArrowheads="1"/>
            </p:cNvSpPr>
            <p:nvPr/>
          </p:nvSpPr>
          <p:spPr bwMode="auto">
            <a:xfrm>
              <a:off x="1554" y="2101"/>
              <a:ext cx="95"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N</a:t>
              </a:r>
            </a:p>
          </p:txBody>
        </p:sp>
        <p:sp>
          <p:nvSpPr>
            <p:cNvPr id="1539153" name="Text Box 81"/>
            <p:cNvSpPr txBox="1">
              <a:spLocks noChangeArrowheads="1"/>
            </p:cNvSpPr>
            <p:nvPr/>
          </p:nvSpPr>
          <p:spPr bwMode="auto">
            <a:xfrm>
              <a:off x="1331" y="2303"/>
              <a:ext cx="1"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endParaRPr lang="fr-FR" sz="2000" b="1">
                <a:cs typeface="+mn-cs"/>
              </a:endParaRPr>
            </a:p>
          </p:txBody>
        </p:sp>
        <p:sp>
          <p:nvSpPr>
            <p:cNvPr id="1539154" name="Text Box 82"/>
            <p:cNvSpPr txBox="1">
              <a:spLocks noChangeArrowheads="1"/>
            </p:cNvSpPr>
            <p:nvPr/>
          </p:nvSpPr>
          <p:spPr bwMode="auto">
            <a:xfrm>
              <a:off x="1785" y="2591"/>
              <a:ext cx="95"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N</a:t>
              </a:r>
            </a:p>
          </p:txBody>
        </p:sp>
        <p:sp>
          <p:nvSpPr>
            <p:cNvPr id="1539155" name="Text Box 83"/>
            <p:cNvSpPr txBox="1">
              <a:spLocks noChangeArrowheads="1"/>
            </p:cNvSpPr>
            <p:nvPr/>
          </p:nvSpPr>
          <p:spPr bwMode="auto">
            <a:xfrm>
              <a:off x="1410" y="2965"/>
              <a:ext cx="95"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N</a:t>
              </a:r>
            </a:p>
          </p:txBody>
        </p:sp>
        <p:sp>
          <p:nvSpPr>
            <p:cNvPr id="1539156" name="Text Box 84"/>
            <p:cNvSpPr txBox="1">
              <a:spLocks noChangeArrowheads="1"/>
            </p:cNvSpPr>
            <p:nvPr/>
          </p:nvSpPr>
          <p:spPr bwMode="auto">
            <a:xfrm>
              <a:off x="1417" y="1842"/>
              <a:ext cx="1"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endParaRPr lang="fr-FR" sz="2000" b="1">
                <a:cs typeface="+mn-cs"/>
              </a:endParaRPr>
            </a:p>
          </p:txBody>
        </p:sp>
        <p:sp>
          <p:nvSpPr>
            <p:cNvPr id="1539157" name="Text Box 85"/>
            <p:cNvSpPr txBox="1">
              <a:spLocks noChangeArrowheads="1"/>
            </p:cNvSpPr>
            <p:nvPr/>
          </p:nvSpPr>
          <p:spPr bwMode="auto">
            <a:xfrm>
              <a:off x="1677" y="2821"/>
              <a:ext cx="1"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endParaRPr lang="fr-FR" sz="2000" b="1">
                <a:cs typeface="+mn-cs"/>
              </a:endParaRPr>
            </a:p>
          </p:txBody>
        </p:sp>
        <p:sp>
          <p:nvSpPr>
            <p:cNvPr id="1539158" name="Text Box 86"/>
            <p:cNvSpPr txBox="1">
              <a:spLocks noChangeArrowheads="1"/>
            </p:cNvSpPr>
            <p:nvPr/>
          </p:nvSpPr>
          <p:spPr bwMode="auto">
            <a:xfrm>
              <a:off x="1412" y="3272"/>
              <a:ext cx="1"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endParaRPr lang="fr-FR" sz="2000" b="1">
                <a:cs typeface="+mn-cs"/>
              </a:endParaRPr>
            </a:p>
          </p:txBody>
        </p:sp>
        <p:sp>
          <p:nvSpPr>
            <p:cNvPr id="1539159" name="Text Box 87"/>
            <p:cNvSpPr txBox="1">
              <a:spLocks noChangeArrowheads="1"/>
            </p:cNvSpPr>
            <p:nvPr/>
          </p:nvSpPr>
          <p:spPr bwMode="auto">
            <a:xfrm>
              <a:off x="1878" y="2821"/>
              <a:ext cx="1"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endParaRPr lang="fr-FR" sz="2000" b="1">
                <a:cs typeface="+mn-cs"/>
              </a:endParaRPr>
            </a:p>
          </p:txBody>
        </p:sp>
        <p:sp>
          <p:nvSpPr>
            <p:cNvPr id="1539160" name="Text Box 88"/>
            <p:cNvSpPr txBox="1">
              <a:spLocks noChangeArrowheads="1"/>
            </p:cNvSpPr>
            <p:nvPr/>
          </p:nvSpPr>
          <p:spPr bwMode="auto">
            <a:xfrm>
              <a:off x="1648" y="2303"/>
              <a:ext cx="1"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endParaRPr lang="fr-FR" sz="2000" b="1">
                <a:cs typeface="+mn-cs"/>
              </a:endParaRPr>
            </a:p>
          </p:txBody>
        </p:sp>
        <p:sp>
          <p:nvSpPr>
            <p:cNvPr id="1539161" name="Text Box 89"/>
            <p:cNvSpPr txBox="1">
              <a:spLocks noChangeArrowheads="1"/>
            </p:cNvSpPr>
            <p:nvPr/>
          </p:nvSpPr>
          <p:spPr bwMode="auto">
            <a:xfrm>
              <a:off x="1688" y="3269"/>
              <a:ext cx="1"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endParaRPr lang="fr-FR" sz="2000" b="1">
                <a:cs typeface="+mn-cs"/>
              </a:endParaRPr>
            </a:p>
          </p:txBody>
        </p:sp>
        <p:sp>
          <p:nvSpPr>
            <p:cNvPr id="1539162" name="Text Box 90"/>
            <p:cNvSpPr txBox="1">
              <a:spLocks noChangeArrowheads="1"/>
            </p:cNvSpPr>
            <p:nvPr/>
          </p:nvSpPr>
          <p:spPr bwMode="auto">
            <a:xfrm>
              <a:off x="1583" y="1613"/>
              <a:ext cx="3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I</a:t>
              </a:r>
            </a:p>
          </p:txBody>
        </p:sp>
        <p:sp>
          <p:nvSpPr>
            <p:cNvPr id="1539163" name="Text Box 91"/>
            <p:cNvSpPr txBox="1">
              <a:spLocks noChangeArrowheads="1"/>
            </p:cNvSpPr>
            <p:nvPr/>
          </p:nvSpPr>
          <p:spPr bwMode="auto">
            <a:xfrm>
              <a:off x="1324" y="2591"/>
              <a:ext cx="3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I</a:t>
              </a:r>
            </a:p>
          </p:txBody>
        </p:sp>
        <p:sp>
          <p:nvSpPr>
            <p:cNvPr id="1539164" name="Text Box 92"/>
            <p:cNvSpPr txBox="1">
              <a:spLocks noChangeArrowheads="1"/>
            </p:cNvSpPr>
            <p:nvPr/>
          </p:nvSpPr>
          <p:spPr bwMode="auto">
            <a:xfrm>
              <a:off x="1122" y="3023"/>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v</a:t>
              </a:r>
            </a:p>
          </p:txBody>
        </p:sp>
        <p:sp>
          <p:nvSpPr>
            <p:cNvPr id="1539165" name="Text Box 93"/>
            <p:cNvSpPr txBox="1">
              <a:spLocks noChangeArrowheads="1"/>
            </p:cNvSpPr>
            <p:nvPr/>
          </p:nvSpPr>
          <p:spPr bwMode="auto">
            <a:xfrm>
              <a:off x="1756" y="3569"/>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v</a:t>
              </a:r>
            </a:p>
          </p:txBody>
        </p:sp>
        <p:sp>
          <p:nvSpPr>
            <p:cNvPr id="1539166" name="Text Box 94"/>
            <p:cNvSpPr txBox="1">
              <a:spLocks noChangeArrowheads="1"/>
            </p:cNvSpPr>
            <p:nvPr/>
          </p:nvSpPr>
          <p:spPr bwMode="auto">
            <a:xfrm>
              <a:off x="1266" y="3570"/>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v</a:t>
              </a:r>
            </a:p>
          </p:txBody>
        </p:sp>
        <p:sp>
          <p:nvSpPr>
            <p:cNvPr id="1539167" name="Text Box 95"/>
            <p:cNvSpPr txBox="1">
              <a:spLocks noChangeArrowheads="1"/>
            </p:cNvSpPr>
            <p:nvPr/>
          </p:nvSpPr>
          <p:spPr bwMode="auto">
            <a:xfrm>
              <a:off x="1957" y="3051"/>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v</a:t>
              </a:r>
            </a:p>
          </p:txBody>
        </p:sp>
      </p:grpSp>
      <p:grpSp>
        <p:nvGrpSpPr>
          <p:cNvPr id="68621" name="Group 143"/>
          <p:cNvGrpSpPr>
            <a:grpSpLocks/>
          </p:cNvGrpSpPr>
          <p:nvPr/>
        </p:nvGrpSpPr>
        <p:grpSpPr bwMode="auto">
          <a:xfrm>
            <a:off x="273050" y="1919288"/>
            <a:ext cx="8593138" cy="365125"/>
            <a:chOff x="172" y="1036"/>
            <a:chExt cx="5413" cy="230"/>
          </a:xfrm>
        </p:grpSpPr>
        <p:sp>
          <p:nvSpPr>
            <p:cNvPr id="1539076" name="Line 4"/>
            <p:cNvSpPr>
              <a:spLocks noChangeShapeType="1"/>
            </p:cNvSpPr>
            <p:nvPr/>
          </p:nvSpPr>
          <p:spPr bwMode="auto">
            <a:xfrm flipV="1">
              <a:off x="172" y="1266"/>
              <a:ext cx="5413"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168" name="Text Box 96"/>
            <p:cNvSpPr txBox="1">
              <a:spLocks noChangeArrowheads="1"/>
            </p:cNvSpPr>
            <p:nvPr/>
          </p:nvSpPr>
          <p:spPr bwMode="auto">
            <a:xfrm>
              <a:off x="345" y="1036"/>
              <a:ext cx="518"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Network</a:t>
              </a:r>
            </a:p>
          </p:txBody>
        </p:sp>
        <p:sp>
          <p:nvSpPr>
            <p:cNvPr id="1539169" name="Text Box 97"/>
            <p:cNvSpPr txBox="1">
              <a:spLocks noChangeArrowheads="1"/>
            </p:cNvSpPr>
            <p:nvPr/>
          </p:nvSpPr>
          <p:spPr bwMode="auto">
            <a:xfrm>
              <a:off x="1151" y="1036"/>
              <a:ext cx="874"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Subject graph</a:t>
              </a:r>
            </a:p>
          </p:txBody>
        </p:sp>
        <p:sp>
          <p:nvSpPr>
            <p:cNvPr id="1539170" name="Text Box 98"/>
            <p:cNvSpPr txBox="1">
              <a:spLocks noChangeArrowheads="1"/>
            </p:cNvSpPr>
            <p:nvPr/>
          </p:nvSpPr>
          <p:spPr bwMode="auto">
            <a:xfrm>
              <a:off x="2188" y="1036"/>
              <a:ext cx="40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Vertex</a:t>
              </a:r>
            </a:p>
          </p:txBody>
        </p:sp>
        <p:sp>
          <p:nvSpPr>
            <p:cNvPr id="1539171" name="Text Box 99"/>
            <p:cNvSpPr txBox="1">
              <a:spLocks noChangeArrowheads="1"/>
            </p:cNvSpPr>
            <p:nvPr/>
          </p:nvSpPr>
          <p:spPr bwMode="auto">
            <a:xfrm>
              <a:off x="2706" y="1036"/>
              <a:ext cx="379"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Match</a:t>
              </a:r>
            </a:p>
          </p:txBody>
        </p:sp>
        <p:sp>
          <p:nvSpPr>
            <p:cNvPr id="1539172" name="Text Box 100"/>
            <p:cNvSpPr txBox="1">
              <a:spLocks noChangeArrowheads="1"/>
            </p:cNvSpPr>
            <p:nvPr/>
          </p:nvSpPr>
          <p:spPr bwMode="auto">
            <a:xfrm>
              <a:off x="3454" y="1036"/>
              <a:ext cx="29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Gate</a:t>
              </a:r>
            </a:p>
          </p:txBody>
        </p:sp>
        <p:sp>
          <p:nvSpPr>
            <p:cNvPr id="1539173" name="Text Box 101"/>
            <p:cNvSpPr txBox="1">
              <a:spLocks noChangeArrowheads="1"/>
            </p:cNvSpPr>
            <p:nvPr/>
          </p:nvSpPr>
          <p:spPr bwMode="auto">
            <a:xfrm>
              <a:off x="4606" y="1036"/>
              <a:ext cx="29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Cost</a:t>
              </a:r>
            </a:p>
          </p:txBody>
        </p:sp>
      </p:grpSp>
      <p:grpSp>
        <p:nvGrpSpPr>
          <p:cNvPr id="1539219" name="Group 147"/>
          <p:cNvGrpSpPr>
            <a:grpSpLocks/>
          </p:cNvGrpSpPr>
          <p:nvPr/>
        </p:nvGrpSpPr>
        <p:grpSpPr bwMode="auto">
          <a:xfrm>
            <a:off x="3746500" y="2376488"/>
            <a:ext cx="3133725" cy="304800"/>
            <a:chOff x="2360" y="1497"/>
            <a:chExt cx="1974" cy="192"/>
          </a:xfrm>
        </p:grpSpPr>
        <p:sp>
          <p:nvSpPr>
            <p:cNvPr id="1539175" name="Text Box 103"/>
            <p:cNvSpPr txBox="1">
              <a:spLocks noChangeArrowheads="1"/>
            </p:cNvSpPr>
            <p:nvPr/>
          </p:nvSpPr>
          <p:spPr bwMode="auto">
            <a:xfrm>
              <a:off x="2360" y="1497"/>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x</a:t>
              </a:r>
            </a:p>
          </p:txBody>
        </p:sp>
        <p:sp>
          <p:nvSpPr>
            <p:cNvPr id="1539176" name="Text Box 104"/>
            <p:cNvSpPr txBox="1">
              <a:spLocks noChangeArrowheads="1"/>
            </p:cNvSpPr>
            <p:nvPr/>
          </p:nvSpPr>
          <p:spPr bwMode="auto">
            <a:xfrm>
              <a:off x="2821" y="1497"/>
              <a:ext cx="117"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t2</a:t>
              </a:r>
            </a:p>
          </p:txBody>
        </p:sp>
        <p:sp>
          <p:nvSpPr>
            <p:cNvPr id="1539177" name="Text Box 105"/>
            <p:cNvSpPr txBox="1">
              <a:spLocks noChangeArrowheads="1"/>
            </p:cNvSpPr>
            <p:nvPr/>
          </p:nvSpPr>
          <p:spPr bwMode="auto">
            <a:xfrm>
              <a:off x="3282" y="1497"/>
              <a:ext cx="73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NAND2(b,c)</a:t>
              </a:r>
            </a:p>
          </p:txBody>
        </p:sp>
        <p:sp>
          <p:nvSpPr>
            <p:cNvPr id="1539178" name="Text Box 106"/>
            <p:cNvSpPr txBox="1">
              <a:spLocks noChangeArrowheads="1"/>
            </p:cNvSpPr>
            <p:nvPr/>
          </p:nvSpPr>
          <p:spPr bwMode="auto">
            <a:xfrm>
              <a:off x="4261" y="1497"/>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4</a:t>
              </a:r>
            </a:p>
          </p:txBody>
        </p:sp>
      </p:grpSp>
      <p:sp>
        <p:nvSpPr>
          <p:cNvPr id="1539179" name="Rectangle 107"/>
          <p:cNvSpPr>
            <a:spLocks noChangeArrowheads="1"/>
          </p:cNvSpPr>
          <p:nvPr/>
        </p:nvSpPr>
        <p:spPr bwMode="auto">
          <a:xfrm>
            <a:off x="7586663" y="4614863"/>
            <a:ext cx="320675" cy="365125"/>
          </a:xfrm>
          <a:prstGeom prst="rect">
            <a:avLst/>
          </a:prstGeom>
          <a:noFill/>
          <a:ln w="254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1539220" name="Group 148"/>
          <p:cNvGrpSpPr>
            <a:grpSpLocks/>
          </p:cNvGrpSpPr>
          <p:nvPr/>
        </p:nvGrpSpPr>
        <p:grpSpPr bwMode="auto">
          <a:xfrm>
            <a:off x="3381375" y="2741613"/>
            <a:ext cx="5486400" cy="395287"/>
            <a:chOff x="2130" y="1727"/>
            <a:chExt cx="3456" cy="249"/>
          </a:xfrm>
        </p:grpSpPr>
        <p:sp>
          <p:nvSpPr>
            <p:cNvPr id="1539181" name="Text Box 109"/>
            <p:cNvSpPr txBox="1">
              <a:spLocks noChangeArrowheads="1"/>
            </p:cNvSpPr>
            <p:nvPr/>
          </p:nvSpPr>
          <p:spPr bwMode="auto">
            <a:xfrm>
              <a:off x="2360" y="1784"/>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y</a:t>
              </a:r>
            </a:p>
          </p:txBody>
        </p:sp>
        <p:sp>
          <p:nvSpPr>
            <p:cNvPr id="1539182" name="Text Box 110"/>
            <p:cNvSpPr txBox="1">
              <a:spLocks noChangeArrowheads="1"/>
            </p:cNvSpPr>
            <p:nvPr/>
          </p:nvSpPr>
          <p:spPr bwMode="auto">
            <a:xfrm>
              <a:off x="2821" y="1784"/>
              <a:ext cx="117"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t1</a:t>
              </a:r>
            </a:p>
          </p:txBody>
        </p:sp>
        <p:sp>
          <p:nvSpPr>
            <p:cNvPr id="1539183" name="Text Box 111"/>
            <p:cNvSpPr txBox="1">
              <a:spLocks noChangeArrowheads="1"/>
            </p:cNvSpPr>
            <p:nvPr/>
          </p:nvSpPr>
          <p:spPr bwMode="auto">
            <a:xfrm>
              <a:off x="3282" y="1784"/>
              <a:ext cx="38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INV(a)</a:t>
              </a:r>
            </a:p>
          </p:txBody>
        </p:sp>
        <p:sp>
          <p:nvSpPr>
            <p:cNvPr id="1539184" name="Text Box 112"/>
            <p:cNvSpPr txBox="1">
              <a:spLocks noChangeArrowheads="1"/>
            </p:cNvSpPr>
            <p:nvPr/>
          </p:nvSpPr>
          <p:spPr bwMode="auto">
            <a:xfrm>
              <a:off x="4261" y="1784"/>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2</a:t>
              </a:r>
            </a:p>
          </p:txBody>
        </p:sp>
        <p:sp>
          <p:nvSpPr>
            <p:cNvPr id="1539185" name="Line 113"/>
            <p:cNvSpPr>
              <a:spLocks noChangeShapeType="1"/>
            </p:cNvSpPr>
            <p:nvPr/>
          </p:nvSpPr>
          <p:spPr bwMode="auto">
            <a:xfrm>
              <a:off x="2130" y="1727"/>
              <a:ext cx="3456"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539224" name="Group 152"/>
          <p:cNvGrpSpPr>
            <a:grpSpLocks/>
          </p:cNvGrpSpPr>
          <p:nvPr/>
        </p:nvGrpSpPr>
        <p:grpSpPr bwMode="auto">
          <a:xfrm>
            <a:off x="4203700" y="4570413"/>
            <a:ext cx="4662488" cy="396875"/>
            <a:chOff x="2648" y="2879"/>
            <a:chExt cx="2937" cy="250"/>
          </a:xfrm>
        </p:grpSpPr>
        <p:sp>
          <p:nvSpPr>
            <p:cNvPr id="1539187" name="Text Box 115"/>
            <p:cNvSpPr txBox="1">
              <a:spLocks noChangeArrowheads="1"/>
            </p:cNvSpPr>
            <p:nvPr/>
          </p:nvSpPr>
          <p:spPr bwMode="auto">
            <a:xfrm>
              <a:off x="2821" y="2937"/>
              <a:ext cx="117"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t3</a:t>
              </a:r>
            </a:p>
          </p:txBody>
        </p:sp>
        <p:sp>
          <p:nvSpPr>
            <p:cNvPr id="1539188" name="Text Box 116"/>
            <p:cNvSpPr txBox="1">
              <a:spLocks noChangeArrowheads="1"/>
            </p:cNvSpPr>
            <p:nvPr/>
          </p:nvSpPr>
          <p:spPr bwMode="auto">
            <a:xfrm>
              <a:off x="3282" y="2937"/>
              <a:ext cx="621"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AND2(y,z)</a:t>
              </a:r>
            </a:p>
          </p:txBody>
        </p:sp>
        <p:sp>
          <p:nvSpPr>
            <p:cNvPr id="1539189" name="Text Box 117"/>
            <p:cNvSpPr txBox="1">
              <a:spLocks noChangeArrowheads="1"/>
            </p:cNvSpPr>
            <p:nvPr/>
          </p:nvSpPr>
          <p:spPr bwMode="auto">
            <a:xfrm>
              <a:off x="4261" y="2937"/>
              <a:ext cx="66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10 + 5 = 15</a:t>
              </a:r>
            </a:p>
          </p:txBody>
        </p:sp>
        <p:sp>
          <p:nvSpPr>
            <p:cNvPr id="1539190" name="Line 118"/>
            <p:cNvSpPr>
              <a:spLocks noChangeShapeType="1"/>
            </p:cNvSpPr>
            <p:nvPr/>
          </p:nvSpPr>
          <p:spPr bwMode="auto">
            <a:xfrm>
              <a:off x="2648" y="2879"/>
              <a:ext cx="2937"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539221" name="Group 149"/>
          <p:cNvGrpSpPr>
            <a:grpSpLocks/>
          </p:cNvGrpSpPr>
          <p:nvPr/>
        </p:nvGrpSpPr>
        <p:grpSpPr bwMode="auto">
          <a:xfrm>
            <a:off x="3381375" y="3198813"/>
            <a:ext cx="5486400" cy="395287"/>
            <a:chOff x="2130" y="2015"/>
            <a:chExt cx="3456" cy="249"/>
          </a:xfrm>
        </p:grpSpPr>
        <p:sp>
          <p:nvSpPr>
            <p:cNvPr id="1539192" name="Text Box 120"/>
            <p:cNvSpPr txBox="1">
              <a:spLocks noChangeArrowheads="1"/>
            </p:cNvSpPr>
            <p:nvPr/>
          </p:nvSpPr>
          <p:spPr bwMode="auto">
            <a:xfrm>
              <a:off x="2360" y="2072"/>
              <a:ext cx="6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z</a:t>
              </a:r>
            </a:p>
          </p:txBody>
        </p:sp>
        <p:sp>
          <p:nvSpPr>
            <p:cNvPr id="1539193" name="Text Box 121"/>
            <p:cNvSpPr txBox="1">
              <a:spLocks noChangeArrowheads="1"/>
            </p:cNvSpPr>
            <p:nvPr/>
          </p:nvSpPr>
          <p:spPr bwMode="auto">
            <a:xfrm>
              <a:off x="2821" y="2072"/>
              <a:ext cx="117"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t2</a:t>
              </a:r>
            </a:p>
          </p:txBody>
        </p:sp>
        <p:sp>
          <p:nvSpPr>
            <p:cNvPr id="1539194" name="Text Box 122"/>
            <p:cNvSpPr txBox="1">
              <a:spLocks noChangeArrowheads="1"/>
            </p:cNvSpPr>
            <p:nvPr/>
          </p:nvSpPr>
          <p:spPr bwMode="auto">
            <a:xfrm>
              <a:off x="3282" y="2072"/>
              <a:ext cx="73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NAND2(x,d)</a:t>
              </a:r>
            </a:p>
          </p:txBody>
        </p:sp>
        <p:sp>
          <p:nvSpPr>
            <p:cNvPr id="1539195" name="Text Box 123"/>
            <p:cNvSpPr txBox="1">
              <a:spLocks noChangeArrowheads="1"/>
            </p:cNvSpPr>
            <p:nvPr/>
          </p:nvSpPr>
          <p:spPr bwMode="auto">
            <a:xfrm>
              <a:off x="4261" y="2072"/>
              <a:ext cx="518"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6+4 = 10</a:t>
              </a:r>
            </a:p>
          </p:txBody>
        </p:sp>
        <p:sp>
          <p:nvSpPr>
            <p:cNvPr id="1539196" name="Line 124"/>
            <p:cNvSpPr>
              <a:spLocks noChangeShapeType="1"/>
            </p:cNvSpPr>
            <p:nvPr/>
          </p:nvSpPr>
          <p:spPr bwMode="auto">
            <a:xfrm>
              <a:off x="2130" y="2015"/>
              <a:ext cx="3456"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539222" name="Group 150"/>
          <p:cNvGrpSpPr>
            <a:grpSpLocks/>
          </p:cNvGrpSpPr>
          <p:nvPr/>
        </p:nvGrpSpPr>
        <p:grpSpPr bwMode="auto">
          <a:xfrm>
            <a:off x="3381375" y="3656013"/>
            <a:ext cx="5486400" cy="395287"/>
            <a:chOff x="2130" y="2303"/>
            <a:chExt cx="3456" cy="249"/>
          </a:xfrm>
        </p:grpSpPr>
        <p:sp>
          <p:nvSpPr>
            <p:cNvPr id="1539198" name="Text Box 126"/>
            <p:cNvSpPr txBox="1">
              <a:spLocks noChangeArrowheads="1"/>
            </p:cNvSpPr>
            <p:nvPr/>
          </p:nvSpPr>
          <p:spPr bwMode="auto">
            <a:xfrm>
              <a:off x="2360" y="2360"/>
              <a:ext cx="10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w</a:t>
              </a:r>
            </a:p>
          </p:txBody>
        </p:sp>
        <p:sp>
          <p:nvSpPr>
            <p:cNvPr id="1539199" name="Text Box 127"/>
            <p:cNvSpPr txBox="1">
              <a:spLocks noChangeArrowheads="1"/>
            </p:cNvSpPr>
            <p:nvPr/>
          </p:nvSpPr>
          <p:spPr bwMode="auto">
            <a:xfrm>
              <a:off x="2821" y="2360"/>
              <a:ext cx="117"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t2</a:t>
              </a:r>
            </a:p>
          </p:txBody>
        </p:sp>
        <p:sp>
          <p:nvSpPr>
            <p:cNvPr id="1539200" name="Text Box 128"/>
            <p:cNvSpPr txBox="1">
              <a:spLocks noChangeArrowheads="1"/>
            </p:cNvSpPr>
            <p:nvPr/>
          </p:nvSpPr>
          <p:spPr bwMode="auto">
            <a:xfrm>
              <a:off x="3282" y="2360"/>
              <a:ext cx="71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NAND2(y,z)</a:t>
              </a:r>
            </a:p>
          </p:txBody>
        </p:sp>
        <p:sp>
          <p:nvSpPr>
            <p:cNvPr id="1539201" name="Text Box 129"/>
            <p:cNvSpPr txBox="1">
              <a:spLocks noChangeArrowheads="1"/>
            </p:cNvSpPr>
            <p:nvPr/>
          </p:nvSpPr>
          <p:spPr bwMode="auto">
            <a:xfrm>
              <a:off x="4261" y="2360"/>
              <a:ext cx="66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10 + 4 = 14</a:t>
              </a:r>
            </a:p>
          </p:txBody>
        </p:sp>
        <p:sp>
          <p:nvSpPr>
            <p:cNvPr id="1539202" name="Line 130"/>
            <p:cNvSpPr>
              <a:spLocks noChangeShapeType="1"/>
            </p:cNvSpPr>
            <p:nvPr/>
          </p:nvSpPr>
          <p:spPr bwMode="auto">
            <a:xfrm>
              <a:off x="2130" y="2303"/>
              <a:ext cx="3456"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539223" name="Group 151"/>
          <p:cNvGrpSpPr>
            <a:grpSpLocks/>
          </p:cNvGrpSpPr>
          <p:nvPr/>
        </p:nvGrpSpPr>
        <p:grpSpPr bwMode="auto">
          <a:xfrm>
            <a:off x="3381375" y="4113213"/>
            <a:ext cx="5486400" cy="395287"/>
            <a:chOff x="2130" y="2591"/>
            <a:chExt cx="3456" cy="249"/>
          </a:xfrm>
        </p:grpSpPr>
        <p:sp>
          <p:nvSpPr>
            <p:cNvPr id="1539204" name="Text Box 132"/>
            <p:cNvSpPr txBox="1">
              <a:spLocks noChangeArrowheads="1"/>
            </p:cNvSpPr>
            <p:nvPr/>
          </p:nvSpPr>
          <p:spPr bwMode="auto">
            <a:xfrm>
              <a:off x="2360" y="2648"/>
              <a:ext cx="8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o</a:t>
              </a:r>
            </a:p>
          </p:txBody>
        </p:sp>
        <p:sp>
          <p:nvSpPr>
            <p:cNvPr id="1539205" name="Text Box 133"/>
            <p:cNvSpPr txBox="1">
              <a:spLocks noChangeArrowheads="1"/>
            </p:cNvSpPr>
            <p:nvPr/>
          </p:nvSpPr>
          <p:spPr bwMode="auto">
            <a:xfrm>
              <a:off x="2821" y="2648"/>
              <a:ext cx="117"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t1</a:t>
              </a:r>
            </a:p>
          </p:txBody>
        </p:sp>
        <p:sp>
          <p:nvSpPr>
            <p:cNvPr id="1539206" name="Text Box 134"/>
            <p:cNvSpPr txBox="1">
              <a:spLocks noChangeArrowheads="1"/>
            </p:cNvSpPr>
            <p:nvPr/>
          </p:nvSpPr>
          <p:spPr bwMode="auto">
            <a:xfrm>
              <a:off x="3282" y="2648"/>
              <a:ext cx="409"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INV(w)</a:t>
              </a:r>
            </a:p>
          </p:txBody>
        </p:sp>
        <p:sp>
          <p:nvSpPr>
            <p:cNvPr id="1539207" name="Text Box 135"/>
            <p:cNvSpPr txBox="1">
              <a:spLocks noChangeArrowheads="1"/>
            </p:cNvSpPr>
            <p:nvPr/>
          </p:nvSpPr>
          <p:spPr bwMode="auto">
            <a:xfrm>
              <a:off x="4261" y="2648"/>
              <a:ext cx="66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14 + 2 = 16</a:t>
              </a:r>
            </a:p>
          </p:txBody>
        </p:sp>
        <p:sp>
          <p:nvSpPr>
            <p:cNvPr id="1539208" name="Line 136"/>
            <p:cNvSpPr>
              <a:spLocks noChangeShapeType="1"/>
            </p:cNvSpPr>
            <p:nvPr/>
          </p:nvSpPr>
          <p:spPr bwMode="auto">
            <a:xfrm>
              <a:off x="2130" y="2591"/>
              <a:ext cx="3456"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539225" name="Group 153"/>
          <p:cNvGrpSpPr>
            <a:grpSpLocks/>
          </p:cNvGrpSpPr>
          <p:nvPr/>
        </p:nvGrpSpPr>
        <p:grpSpPr bwMode="auto">
          <a:xfrm>
            <a:off x="4203700" y="5027613"/>
            <a:ext cx="4662488" cy="396875"/>
            <a:chOff x="2648" y="3167"/>
            <a:chExt cx="2937" cy="250"/>
          </a:xfrm>
        </p:grpSpPr>
        <p:sp>
          <p:nvSpPr>
            <p:cNvPr id="1539210" name="Text Box 138"/>
            <p:cNvSpPr txBox="1">
              <a:spLocks noChangeArrowheads="1"/>
            </p:cNvSpPr>
            <p:nvPr/>
          </p:nvSpPr>
          <p:spPr bwMode="auto">
            <a:xfrm>
              <a:off x="2821" y="3225"/>
              <a:ext cx="21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t6B</a:t>
              </a:r>
            </a:p>
          </p:txBody>
        </p:sp>
        <p:sp>
          <p:nvSpPr>
            <p:cNvPr id="1539211" name="Text Box 139"/>
            <p:cNvSpPr txBox="1">
              <a:spLocks noChangeArrowheads="1"/>
            </p:cNvSpPr>
            <p:nvPr/>
          </p:nvSpPr>
          <p:spPr bwMode="auto">
            <a:xfrm>
              <a:off x="3282" y="3225"/>
              <a:ext cx="765"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AOI21(x,d,a)</a:t>
              </a:r>
            </a:p>
          </p:txBody>
        </p:sp>
        <p:sp>
          <p:nvSpPr>
            <p:cNvPr id="1539212" name="Text Box 140"/>
            <p:cNvSpPr txBox="1">
              <a:spLocks noChangeArrowheads="1"/>
            </p:cNvSpPr>
            <p:nvPr/>
          </p:nvSpPr>
          <p:spPr bwMode="auto">
            <a:xfrm>
              <a:off x="4261" y="3225"/>
              <a:ext cx="66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10 + 6 = 16</a:t>
              </a:r>
            </a:p>
          </p:txBody>
        </p:sp>
        <p:sp>
          <p:nvSpPr>
            <p:cNvPr id="1539213" name="Line 141"/>
            <p:cNvSpPr>
              <a:spLocks noChangeShapeType="1"/>
            </p:cNvSpPr>
            <p:nvPr/>
          </p:nvSpPr>
          <p:spPr bwMode="auto">
            <a:xfrm>
              <a:off x="2648" y="3167"/>
              <a:ext cx="2937"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539226" name="Oval 154"/>
          <p:cNvSpPr>
            <a:spLocks noChangeArrowheads="1"/>
          </p:cNvSpPr>
          <p:nvPr/>
        </p:nvSpPr>
        <p:spPr bwMode="auto">
          <a:xfrm>
            <a:off x="1031875" y="5027613"/>
            <a:ext cx="128588" cy="128587"/>
          </a:xfrm>
          <a:prstGeom prst="ellipse">
            <a:avLst/>
          </a:prstGeom>
          <a:solidFill>
            <a:srgbClr val="FF0000"/>
          </a:solidFill>
          <a:ln w="25400">
            <a:solidFill>
              <a:srgbClr val="8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227" name="Oval 155"/>
          <p:cNvSpPr>
            <a:spLocks noChangeArrowheads="1"/>
          </p:cNvSpPr>
          <p:nvPr/>
        </p:nvSpPr>
        <p:spPr bwMode="auto">
          <a:xfrm>
            <a:off x="2311400" y="5145088"/>
            <a:ext cx="274638" cy="274637"/>
          </a:xfrm>
          <a:prstGeom prst="ellipse">
            <a:avLst/>
          </a:prstGeom>
          <a:noFill/>
          <a:ln w="254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228" name="Oval 156"/>
          <p:cNvSpPr>
            <a:spLocks noChangeArrowheads="1"/>
          </p:cNvSpPr>
          <p:nvPr/>
        </p:nvSpPr>
        <p:spPr bwMode="auto">
          <a:xfrm>
            <a:off x="844550" y="2605088"/>
            <a:ext cx="128588" cy="128587"/>
          </a:xfrm>
          <a:prstGeom prst="ellipse">
            <a:avLst/>
          </a:prstGeom>
          <a:solidFill>
            <a:srgbClr val="FF0000"/>
          </a:solidFill>
          <a:ln w="25400">
            <a:solidFill>
              <a:srgbClr val="8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229" name="Oval 157"/>
          <p:cNvSpPr>
            <a:spLocks noChangeArrowheads="1"/>
          </p:cNvSpPr>
          <p:nvPr/>
        </p:nvSpPr>
        <p:spPr bwMode="auto">
          <a:xfrm>
            <a:off x="2216150" y="2951163"/>
            <a:ext cx="274638" cy="274637"/>
          </a:xfrm>
          <a:prstGeom prst="ellipse">
            <a:avLst/>
          </a:prstGeom>
          <a:noFill/>
          <a:ln w="254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230" name="Oval 158"/>
          <p:cNvSpPr>
            <a:spLocks noChangeArrowheads="1"/>
          </p:cNvSpPr>
          <p:nvPr/>
        </p:nvSpPr>
        <p:spPr bwMode="auto">
          <a:xfrm>
            <a:off x="839788" y="3381375"/>
            <a:ext cx="128587" cy="128588"/>
          </a:xfrm>
          <a:prstGeom prst="ellipse">
            <a:avLst/>
          </a:prstGeom>
          <a:solidFill>
            <a:srgbClr val="FF0000"/>
          </a:solidFill>
          <a:ln w="25400">
            <a:solidFill>
              <a:srgbClr val="8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231" name="Oval 159"/>
          <p:cNvSpPr>
            <a:spLocks noChangeArrowheads="1"/>
          </p:cNvSpPr>
          <p:nvPr/>
        </p:nvSpPr>
        <p:spPr bwMode="auto">
          <a:xfrm>
            <a:off x="2211388" y="3686175"/>
            <a:ext cx="274637" cy="274638"/>
          </a:xfrm>
          <a:prstGeom prst="ellipse">
            <a:avLst/>
          </a:prstGeom>
          <a:noFill/>
          <a:ln w="254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232" name="Oval 160"/>
          <p:cNvSpPr>
            <a:spLocks noChangeArrowheads="1"/>
          </p:cNvSpPr>
          <p:nvPr/>
        </p:nvSpPr>
        <p:spPr bwMode="auto">
          <a:xfrm>
            <a:off x="1114425" y="4232275"/>
            <a:ext cx="128588" cy="128588"/>
          </a:xfrm>
          <a:prstGeom prst="ellipse">
            <a:avLst/>
          </a:prstGeom>
          <a:solidFill>
            <a:srgbClr val="FF0000"/>
          </a:solidFill>
          <a:ln w="25400">
            <a:solidFill>
              <a:srgbClr val="8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233" name="Oval 161"/>
          <p:cNvSpPr>
            <a:spLocks noChangeArrowheads="1"/>
          </p:cNvSpPr>
          <p:nvPr/>
        </p:nvSpPr>
        <p:spPr bwMode="auto">
          <a:xfrm>
            <a:off x="2578100" y="4414838"/>
            <a:ext cx="274638" cy="274637"/>
          </a:xfrm>
          <a:prstGeom prst="ellipse">
            <a:avLst/>
          </a:prstGeom>
          <a:noFill/>
          <a:ln w="254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234" name="Oval 162"/>
          <p:cNvSpPr>
            <a:spLocks noChangeArrowheads="1"/>
          </p:cNvSpPr>
          <p:nvPr/>
        </p:nvSpPr>
        <p:spPr bwMode="auto">
          <a:xfrm>
            <a:off x="574675" y="4232275"/>
            <a:ext cx="128588" cy="128588"/>
          </a:xfrm>
          <a:prstGeom prst="ellipse">
            <a:avLst/>
          </a:prstGeom>
          <a:solidFill>
            <a:srgbClr val="FF0000"/>
          </a:solidFill>
          <a:ln w="25400">
            <a:solidFill>
              <a:srgbClr val="8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235" name="Oval 163"/>
          <p:cNvSpPr>
            <a:spLocks noChangeArrowheads="1"/>
          </p:cNvSpPr>
          <p:nvPr/>
        </p:nvSpPr>
        <p:spPr bwMode="auto">
          <a:xfrm>
            <a:off x="1854200" y="4419600"/>
            <a:ext cx="274638" cy="274638"/>
          </a:xfrm>
          <a:prstGeom prst="ellipse">
            <a:avLst/>
          </a:prstGeom>
          <a:noFill/>
          <a:ln w="254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92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92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92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92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92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9235"/>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539226"/>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539227"/>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392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392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39233"/>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539234"/>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539235"/>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5392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392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39231"/>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1539232"/>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539233"/>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5392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392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39229"/>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1539230"/>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539231"/>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539224"/>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1539225"/>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539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179" grpId="0" animBg="1"/>
      <p:bldP spid="1539226" grpId="0" animBg="1"/>
      <p:bldP spid="1539226" grpId="1" animBg="1"/>
      <p:bldP spid="1539227" grpId="0" animBg="1"/>
      <p:bldP spid="1539227" grpId="1" animBg="1"/>
      <p:bldP spid="1539228" grpId="0" animBg="1"/>
      <p:bldP spid="1539229" grpId="0" animBg="1"/>
      <p:bldP spid="1539230" grpId="0" animBg="1"/>
      <p:bldP spid="1539230" grpId="1" animBg="1"/>
      <p:bldP spid="1539231" grpId="0" animBg="1"/>
      <p:bldP spid="1539231" grpId="1" animBg="1"/>
      <p:bldP spid="1539232" grpId="0" animBg="1"/>
      <p:bldP spid="1539232" grpId="1" animBg="1"/>
      <p:bldP spid="1539233" grpId="0" animBg="1"/>
      <p:bldP spid="1539233" grpId="1" animBg="1"/>
      <p:bldP spid="1539234" grpId="0" animBg="1"/>
      <p:bldP spid="1539234" grpId="1" animBg="1"/>
      <p:bldP spid="1539235" grpId="0" animBg="1"/>
      <p:bldP spid="153923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 Giovanni De Micheli</a:t>
            </a:r>
          </a:p>
        </p:txBody>
      </p:sp>
      <p:sp>
        <p:nvSpPr>
          <p:cNvPr id="5" name="Slide Number Placeholder 4"/>
          <p:cNvSpPr>
            <a:spLocks noGrp="1"/>
          </p:cNvSpPr>
          <p:nvPr>
            <p:ph type="sldNum" sz="quarter" idx="11"/>
          </p:nvPr>
        </p:nvSpPr>
        <p:spPr/>
        <p:txBody>
          <a:bodyPr/>
          <a:lstStyle/>
          <a:p>
            <a:pPr>
              <a:defRPr/>
            </a:pPr>
            <a:fld id="{3D0BECB2-53BA-BF43-94CA-058CB896231B}" type="slidenum">
              <a:rPr lang="en-US"/>
              <a:pPr>
                <a:defRPr/>
              </a:pPr>
              <a:t>26</a:t>
            </a:fld>
            <a:endParaRPr lang="en-US"/>
          </a:p>
        </p:txBody>
      </p:sp>
      <p:sp>
        <p:nvSpPr>
          <p:cNvPr id="1488898" name="Rectangle 2"/>
          <p:cNvSpPr>
            <a:spLocks noGrp="1" noChangeArrowheads="1"/>
          </p:cNvSpPr>
          <p:nvPr>
            <p:ph type="title"/>
          </p:nvPr>
        </p:nvSpPr>
        <p:spPr/>
        <p:txBody>
          <a:bodyPr/>
          <a:lstStyle/>
          <a:p>
            <a:pPr>
              <a:defRPr/>
            </a:pPr>
            <a:r>
              <a:rPr lang="en-US">
                <a:cs typeface="+mj-cs"/>
              </a:rPr>
              <a:t>Minimum-delay cover for load-dependent delays</a:t>
            </a:r>
          </a:p>
        </p:txBody>
      </p:sp>
      <p:sp>
        <p:nvSpPr>
          <p:cNvPr id="1488899" name="Rectangle 3"/>
          <p:cNvSpPr>
            <a:spLocks noGrp="1" noChangeArrowheads="1"/>
          </p:cNvSpPr>
          <p:nvPr>
            <p:ph type="body" idx="1"/>
          </p:nvPr>
        </p:nvSpPr>
        <p:spPr/>
        <p:txBody>
          <a:bodyPr/>
          <a:lstStyle/>
          <a:p>
            <a:pPr>
              <a:lnSpc>
                <a:spcPct val="115000"/>
              </a:lnSpc>
              <a:defRPr/>
            </a:pPr>
            <a:r>
              <a:rPr lang="en-US" sz="2400">
                <a:cs typeface="+mn-cs"/>
              </a:rPr>
              <a:t>Model</a:t>
            </a:r>
          </a:p>
          <a:p>
            <a:pPr lvl="1">
              <a:lnSpc>
                <a:spcPct val="100000"/>
              </a:lnSpc>
              <a:defRPr/>
            </a:pPr>
            <a:r>
              <a:rPr lang="en-US" sz="2000"/>
              <a:t>Gate delay is </a:t>
            </a:r>
            <a:r>
              <a:rPr lang="en-US" sz="2000">
                <a:solidFill>
                  <a:schemeClr val="tx2"/>
                </a:solidFill>
              </a:rPr>
              <a:t>d = </a:t>
            </a:r>
            <a:r>
              <a:rPr lang="el-GR" sz="2000">
                <a:solidFill>
                  <a:schemeClr val="tx2"/>
                </a:solidFill>
                <a:latin typeface="Lucida Grande" charset="0"/>
              </a:rPr>
              <a:t>α</a:t>
            </a:r>
            <a:r>
              <a:rPr lang="en-US" sz="2000">
                <a:solidFill>
                  <a:schemeClr val="tx2"/>
                </a:solidFill>
              </a:rPr>
              <a:t> + </a:t>
            </a:r>
            <a:r>
              <a:rPr lang="el-GR" sz="2000">
                <a:solidFill>
                  <a:schemeClr val="tx2"/>
                </a:solidFill>
                <a:latin typeface="Lucida Grande" charset="0"/>
              </a:rPr>
              <a:t>β</a:t>
            </a:r>
            <a:r>
              <a:rPr lang="en-US" sz="2000">
                <a:solidFill>
                  <a:schemeClr val="tx2"/>
                </a:solidFill>
              </a:rPr>
              <a:t> cap_load</a:t>
            </a:r>
          </a:p>
          <a:p>
            <a:pPr lvl="1">
              <a:lnSpc>
                <a:spcPct val="100000"/>
              </a:lnSpc>
              <a:defRPr/>
            </a:pPr>
            <a:r>
              <a:rPr lang="en-US" sz="2000"/>
              <a:t>Capacitive load depends on the driven cells (fanout cone)</a:t>
            </a:r>
          </a:p>
          <a:p>
            <a:pPr lvl="1">
              <a:lnSpc>
                <a:spcPct val="100000"/>
              </a:lnSpc>
              <a:defRPr/>
            </a:pPr>
            <a:r>
              <a:rPr lang="en-US" sz="2000"/>
              <a:t>There is a finite (possibly small) set of capacitive loads</a:t>
            </a:r>
          </a:p>
          <a:p>
            <a:pPr>
              <a:lnSpc>
                <a:spcPct val="115000"/>
              </a:lnSpc>
              <a:defRPr/>
            </a:pPr>
            <a:r>
              <a:rPr lang="en-US" sz="2400">
                <a:cs typeface="+mn-cs"/>
              </a:rPr>
              <a:t>Algorithm</a:t>
            </a:r>
          </a:p>
          <a:p>
            <a:pPr lvl="1">
              <a:lnSpc>
                <a:spcPct val="100000"/>
              </a:lnSpc>
              <a:defRPr/>
            </a:pPr>
            <a:r>
              <a:rPr lang="en-US" sz="2000"/>
              <a:t>Visit subject tree bottom up</a:t>
            </a:r>
          </a:p>
          <a:p>
            <a:pPr lvl="1">
              <a:lnSpc>
                <a:spcPct val="100000"/>
              </a:lnSpc>
              <a:defRPr/>
            </a:pPr>
            <a:r>
              <a:rPr lang="en-US" sz="2000"/>
              <a:t>Compute an array of solutions for each possible load</a:t>
            </a:r>
          </a:p>
          <a:p>
            <a:pPr lvl="1">
              <a:lnSpc>
                <a:spcPct val="100000"/>
              </a:lnSpc>
              <a:defRPr/>
            </a:pPr>
            <a:r>
              <a:rPr lang="en-US" sz="2000"/>
              <a:t>For each input to a matching cell, the best match for the corresponding load is selected</a:t>
            </a:r>
          </a:p>
          <a:p>
            <a:pPr>
              <a:lnSpc>
                <a:spcPct val="115000"/>
              </a:lnSpc>
              <a:defRPr/>
            </a:pPr>
            <a:r>
              <a:rPr lang="en-US" sz="2400">
                <a:cs typeface="+mn-cs"/>
              </a:rPr>
              <a:t>Optimality</a:t>
            </a:r>
          </a:p>
          <a:p>
            <a:pPr lvl="1">
              <a:lnSpc>
                <a:spcPct val="100000"/>
              </a:lnSpc>
              <a:defRPr/>
            </a:pPr>
            <a:r>
              <a:rPr lang="en-US" sz="2000"/>
              <a:t>Optimum solution when all possible loads are considered</a:t>
            </a:r>
          </a:p>
          <a:p>
            <a:pPr lvl="1">
              <a:lnSpc>
                <a:spcPct val="100000"/>
              </a:lnSpc>
              <a:defRPr/>
            </a:pPr>
            <a:r>
              <a:rPr lang="en-US" sz="2000"/>
              <a:t>Heuristic: group loads into bins</a:t>
            </a:r>
            <a:endParaRPr lang="el-GR" sz="2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8889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8889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8889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88899">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88899">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88899">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8889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Footer Placeholder 3"/>
          <p:cNvSpPr>
            <a:spLocks noGrp="1"/>
          </p:cNvSpPr>
          <p:nvPr>
            <p:ph type="ftr" sz="quarter" idx="10"/>
          </p:nvPr>
        </p:nvSpPr>
        <p:spPr/>
        <p:txBody>
          <a:bodyPr/>
          <a:lstStyle/>
          <a:p>
            <a:pPr>
              <a:defRPr/>
            </a:pPr>
            <a:r>
              <a:rPr lang="en-US"/>
              <a:t>(c) Giovanni De Micheli</a:t>
            </a:r>
          </a:p>
        </p:txBody>
      </p:sp>
      <p:sp>
        <p:nvSpPr>
          <p:cNvPr id="147" name="Slide Number Placeholder 4"/>
          <p:cNvSpPr>
            <a:spLocks noGrp="1"/>
          </p:cNvSpPr>
          <p:nvPr>
            <p:ph type="sldNum" sz="quarter" idx="11"/>
          </p:nvPr>
        </p:nvSpPr>
        <p:spPr/>
        <p:txBody>
          <a:bodyPr/>
          <a:lstStyle/>
          <a:p>
            <a:pPr>
              <a:defRPr/>
            </a:pPr>
            <a:fld id="{89CA1BFA-219D-004D-9D55-6461A73320A9}" type="slidenum">
              <a:rPr lang="en-US"/>
              <a:pPr>
                <a:defRPr/>
              </a:pPr>
              <a:t>27</a:t>
            </a:fld>
            <a:endParaRPr lang="en-US"/>
          </a:p>
        </p:txBody>
      </p:sp>
      <p:sp>
        <p:nvSpPr>
          <p:cNvPr id="1542146" name="Rectangle 2"/>
          <p:cNvSpPr>
            <a:spLocks noGrp="1" noChangeArrowheads="1"/>
          </p:cNvSpPr>
          <p:nvPr>
            <p:ph type="title"/>
          </p:nvPr>
        </p:nvSpPr>
        <p:spPr/>
        <p:txBody>
          <a:bodyPr/>
          <a:lstStyle/>
          <a:p>
            <a:pPr>
              <a:defRPr/>
            </a:pPr>
            <a:r>
              <a:rPr lang="en-US">
                <a:cs typeface="+mj-cs"/>
              </a:rPr>
              <a:t>Example – minimum delay cover</a:t>
            </a:r>
          </a:p>
        </p:txBody>
      </p:sp>
      <p:sp>
        <p:nvSpPr>
          <p:cNvPr id="1542147" name="Rectangle 3"/>
          <p:cNvSpPr>
            <a:spLocks noGrp="1" noChangeArrowheads="1"/>
          </p:cNvSpPr>
          <p:nvPr>
            <p:ph type="body" idx="1"/>
          </p:nvPr>
        </p:nvSpPr>
        <p:spPr/>
        <p:txBody>
          <a:bodyPr/>
          <a:lstStyle/>
          <a:p>
            <a:pPr>
              <a:lnSpc>
                <a:spcPct val="65000"/>
              </a:lnSpc>
              <a:defRPr/>
            </a:pPr>
            <a:r>
              <a:rPr lang="en-US" sz="2400">
                <a:cs typeface="+mn-cs"/>
              </a:rPr>
              <a:t>Delays:  </a:t>
            </a:r>
            <a:r>
              <a:rPr lang="en-US" sz="2400">
                <a:solidFill>
                  <a:schemeClr val="tx2"/>
                </a:solidFill>
                <a:cs typeface="+mn-cs"/>
              </a:rPr>
              <a:t>INV:</a:t>
            </a:r>
            <a:r>
              <a:rPr lang="en-US" sz="2400">
                <a:cs typeface="+mn-cs"/>
              </a:rPr>
              <a:t>1+load  </a:t>
            </a:r>
            <a:r>
              <a:rPr lang="en-US" sz="2400">
                <a:solidFill>
                  <a:schemeClr val="tx2"/>
                </a:solidFill>
                <a:cs typeface="+mn-cs"/>
              </a:rPr>
              <a:t> NAND2: </a:t>
            </a:r>
            <a:r>
              <a:rPr lang="en-US" sz="2400">
                <a:cs typeface="+mn-cs"/>
              </a:rPr>
              <a:t>3+load   </a:t>
            </a:r>
            <a:r>
              <a:rPr lang="en-US" sz="2400">
                <a:solidFill>
                  <a:schemeClr val="tx2"/>
                </a:solidFill>
                <a:cs typeface="+mn-cs"/>
              </a:rPr>
              <a:t>AND2</a:t>
            </a:r>
            <a:r>
              <a:rPr lang="en-US" sz="2400">
                <a:cs typeface="+mn-cs"/>
              </a:rPr>
              <a:t>: 4+load   </a:t>
            </a:r>
            <a:r>
              <a:rPr lang="en-US" sz="2400">
                <a:solidFill>
                  <a:schemeClr val="tx2"/>
                </a:solidFill>
                <a:cs typeface="+mn-cs"/>
              </a:rPr>
              <a:t>AOI21:</a:t>
            </a:r>
            <a:r>
              <a:rPr lang="en-US" sz="2400">
                <a:cs typeface="+mn-cs"/>
              </a:rPr>
              <a:t> 9+load</a:t>
            </a:r>
          </a:p>
          <a:p>
            <a:pPr>
              <a:lnSpc>
                <a:spcPct val="65000"/>
              </a:lnSpc>
              <a:defRPr/>
            </a:pPr>
            <a:r>
              <a:rPr lang="en-US" sz="2400">
                <a:cs typeface="+mn-cs"/>
              </a:rPr>
              <a:t>All inputs are stable at time 0, except for t</a:t>
            </a:r>
            <a:r>
              <a:rPr lang="en-US" sz="2400" baseline="-25000">
                <a:cs typeface="+mn-cs"/>
              </a:rPr>
              <a:t>d</a:t>
            </a:r>
            <a:r>
              <a:rPr lang="en-US" sz="2400">
                <a:cs typeface="+mn-cs"/>
              </a:rPr>
              <a:t> = 6</a:t>
            </a:r>
          </a:p>
          <a:p>
            <a:pPr>
              <a:lnSpc>
                <a:spcPct val="65000"/>
              </a:lnSpc>
              <a:defRPr/>
            </a:pPr>
            <a:r>
              <a:rPr lang="en-US" sz="2400">
                <a:cs typeface="+mn-cs"/>
              </a:rPr>
              <a:t>All loads are 1</a:t>
            </a:r>
          </a:p>
        </p:txBody>
      </p:sp>
      <p:grpSp>
        <p:nvGrpSpPr>
          <p:cNvPr id="1542290" name="Group 146"/>
          <p:cNvGrpSpPr>
            <a:grpSpLocks/>
          </p:cNvGrpSpPr>
          <p:nvPr/>
        </p:nvGrpSpPr>
        <p:grpSpPr bwMode="auto">
          <a:xfrm>
            <a:off x="273050" y="2101850"/>
            <a:ext cx="8594725" cy="4419600"/>
            <a:chOff x="172" y="1324"/>
            <a:chExt cx="5414" cy="2784"/>
          </a:xfrm>
        </p:grpSpPr>
        <p:sp>
          <p:nvSpPr>
            <p:cNvPr id="1542148" name="Rectangle 4"/>
            <p:cNvSpPr>
              <a:spLocks noChangeArrowheads="1"/>
            </p:cNvSpPr>
            <p:nvPr/>
          </p:nvSpPr>
          <p:spPr bwMode="auto">
            <a:xfrm>
              <a:off x="172" y="1324"/>
              <a:ext cx="5413" cy="2764"/>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2149" name="Line 5"/>
            <p:cNvSpPr>
              <a:spLocks noChangeShapeType="1"/>
            </p:cNvSpPr>
            <p:nvPr/>
          </p:nvSpPr>
          <p:spPr bwMode="auto">
            <a:xfrm>
              <a:off x="1036" y="1324"/>
              <a:ext cx="0" cy="2764"/>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2150" name="Line 6"/>
            <p:cNvSpPr>
              <a:spLocks noChangeShapeType="1"/>
            </p:cNvSpPr>
            <p:nvPr/>
          </p:nvSpPr>
          <p:spPr bwMode="auto">
            <a:xfrm>
              <a:off x="2130" y="1324"/>
              <a:ext cx="0" cy="2764"/>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2151" name="Line 7"/>
            <p:cNvSpPr>
              <a:spLocks noChangeShapeType="1"/>
            </p:cNvSpPr>
            <p:nvPr/>
          </p:nvSpPr>
          <p:spPr bwMode="auto">
            <a:xfrm>
              <a:off x="2648" y="1324"/>
              <a:ext cx="0" cy="2764"/>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2152" name="Line 8"/>
            <p:cNvSpPr>
              <a:spLocks noChangeShapeType="1"/>
            </p:cNvSpPr>
            <p:nvPr/>
          </p:nvSpPr>
          <p:spPr bwMode="auto">
            <a:xfrm>
              <a:off x="3167" y="1324"/>
              <a:ext cx="0" cy="2764"/>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2153" name="Line 9"/>
            <p:cNvSpPr>
              <a:spLocks noChangeShapeType="1"/>
            </p:cNvSpPr>
            <p:nvPr/>
          </p:nvSpPr>
          <p:spPr bwMode="auto">
            <a:xfrm>
              <a:off x="4145" y="1324"/>
              <a:ext cx="0" cy="2764"/>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72717" name="Group 10"/>
            <p:cNvGrpSpPr>
              <a:grpSpLocks/>
            </p:cNvGrpSpPr>
            <p:nvPr/>
          </p:nvGrpSpPr>
          <p:grpSpPr bwMode="auto">
            <a:xfrm>
              <a:off x="287" y="1727"/>
              <a:ext cx="627" cy="2381"/>
              <a:chOff x="287" y="1381"/>
              <a:chExt cx="627" cy="2381"/>
            </a:xfrm>
          </p:grpSpPr>
          <p:grpSp>
            <p:nvGrpSpPr>
              <p:cNvPr id="72800" name="Group 11"/>
              <p:cNvGrpSpPr>
                <a:grpSpLocks/>
              </p:cNvGrpSpPr>
              <p:nvPr/>
            </p:nvGrpSpPr>
            <p:grpSpPr bwMode="auto">
              <a:xfrm>
                <a:off x="287" y="1381"/>
                <a:ext cx="576" cy="2303"/>
                <a:chOff x="287" y="1381"/>
                <a:chExt cx="576" cy="2303"/>
              </a:xfrm>
            </p:grpSpPr>
            <p:grpSp>
              <p:nvGrpSpPr>
                <p:cNvPr id="72810" name="Group 12"/>
                <p:cNvGrpSpPr>
                  <a:grpSpLocks/>
                </p:cNvGrpSpPr>
                <p:nvPr/>
              </p:nvGrpSpPr>
              <p:grpSpPr bwMode="auto">
                <a:xfrm>
                  <a:off x="460" y="2129"/>
                  <a:ext cx="231" cy="276"/>
                  <a:chOff x="575" y="2257"/>
                  <a:chExt cx="231" cy="276"/>
                </a:xfrm>
              </p:grpSpPr>
              <p:grpSp>
                <p:nvGrpSpPr>
                  <p:cNvPr id="72846" name="Group 13"/>
                  <p:cNvGrpSpPr>
                    <a:grpSpLocks/>
                  </p:cNvGrpSpPr>
                  <p:nvPr/>
                </p:nvGrpSpPr>
                <p:grpSpPr bwMode="auto">
                  <a:xfrm>
                    <a:off x="575" y="2303"/>
                    <a:ext cx="231" cy="230"/>
                    <a:chOff x="673" y="1899"/>
                    <a:chExt cx="231" cy="230"/>
                  </a:xfrm>
                </p:grpSpPr>
                <p:sp>
                  <p:nvSpPr>
                    <p:cNvPr id="1542158" name="Arc 14"/>
                    <p:cNvSpPr>
                      <a:spLocks/>
                    </p:cNvSpPr>
                    <p:nvPr/>
                  </p:nvSpPr>
                  <p:spPr bwMode="auto">
                    <a:xfrm rot="-5400000">
                      <a:off x="614" y="1957"/>
                      <a:ext cx="230"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2159" name="Arc 15"/>
                    <p:cNvSpPr>
                      <a:spLocks/>
                    </p:cNvSpPr>
                    <p:nvPr/>
                  </p:nvSpPr>
                  <p:spPr bwMode="auto">
                    <a:xfrm rot="16200000" flipV="1">
                      <a:off x="727" y="1957"/>
                      <a:ext cx="230"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2160" name="Line 16"/>
                    <p:cNvSpPr>
                      <a:spLocks noChangeShapeType="1"/>
                    </p:cNvSpPr>
                    <p:nvPr/>
                  </p:nvSpPr>
                  <p:spPr bwMode="auto">
                    <a:xfrm rot="-5400000">
                      <a:off x="789" y="2013"/>
                      <a:ext cx="0"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542161" name="Oval 17"/>
                  <p:cNvSpPr>
                    <a:spLocks noChangeArrowheads="1"/>
                  </p:cNvSpPr>
                  <p:nvPr/>
                </p:nvSpPr>
                <p:spPr bwMode="auto">
                  <a:xfrm>
                    <a:off x="667" y="2257"/>
                    <a:ext cx="46" cy="46"/>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72811" name="Group 18"/>
                <p:cNvGrpSpPr>
                  <a:grpSpLocks/>
                </p:cNvGrpSpPr>
                <p:nvPr/>
              </p:nvGrpSpPr>
              <p:grpSpPr bwMode="auto">
                <a:xfrm>
                  <a:off x="460" y="1611"/>
                  <a:ext cx="230" cy="276"/>
                  <a:chOff x="575" y="2257"/>
                  <a:chExt cx="230" cy="276"/>
                </a:xfrm>
              </p:grpSpPr>
              <p:sp>
                <p:nvSpPr>
                  <p:cNvPr id="1542163" name="Line 19"/>
                  <p:cNvSpPr>
                    <a:spLocks noChangeShapeType="1"/>
                  </p:cNvSpPr>
                  <p:nvPr/>
                </p:nvSpPr>
                <p:spPr bwMode="auto">
                  <a:xfrm flipH="1">
                    <a:off x="575" y="2303"/>
                    <a:ext cx="117"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2164" name="Line 20"/>
                  <p:cNvSpPr>
                    <a:spLocks noChangeShapeType="1"/>
                  </p:cNvSpPr>
                  <p:nvPr/>
                </p:nvSpPr>
                <p:spPr bwMode="auto">
                  <a:xfrm>
                    <a:off x="690" y="2303"/>
                    <a:ext cx="115"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2165" name="Line 21"/>
                  <p:cNvSpPr>
                    <a:spLocks noChangeShapeType="1"/>
                  </p:cNvSpPr>
                  <p:nvPr/>
                </p:nvSpPr>
                <p:spPr bwMode="auto">
                  <a:xfrm>
                    <a:off x="575" y="2533"/>
                    <a:ext cx="23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2166" name="Oval 22"/>
                  <p:cNvSpPr>
                    <a:spLocks noChangeArrowheads="1"/>
                  </p:cNvSpPr>
                  <p:nvPr/>
                </p:nvSpPr>
                <p:spPr bwMode="auto">
                  <a:xfrm>
                    <a:off x="667" y="2257"/>
                    <a:ext cx="46" cy="46"/>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72812" name="Group 23"/>
                <p:cNvGrpSpPr>
                  <a:grpSpLocks/>
                </p:cNvGrpSpPr>
                <p:nvPr/>
              </p:nvGrpSpPr>
              <p:grpSpPr bwMode="auto">
                <a:xfrm>
                  <a:off x="287" y="2648"/>
                  <a:ext cx="230" cy="276"/>
                  <a:chOff x="575" y="2257"/>
                  <a:chExt cx="230" cy="276"/>
                </a:xfrm>
              </p:grpSpPr>
              <p:sp>
                <p:nvSpPr>
                  <p:cNvPr id="1542168" name="Line 24"/>
                  <p:cNvSpPr>
                    <a:spLocks noChangeShapeType="1"/>
                  </p:cNvSpPr>
                  <p:nvPr/>
                </p:nvSpPr>
                <p:spPr bwMode="auto">
                  <a:xfrm flipH="1">
                    <a:off x="575" y="2303"/>
                    <a:ext cx="117"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2169" name="Line 25"/>
                  <p:cNvSpPr>
                    <a:spLocks noChangeShapeType="1"/>
                  </p:cNvSpPr>
                  <p:nvPr/>
                </p:nvSpPr>
                <p:spPr bwMode="auto">
                  <a:xfrm>
                    <a:off x="690" y="2303"/>
                    <a:ext cx="115"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2170" name="Line 26"/>
                  <p:cNvSpPr>
                    <a:spLocks noChangeShapeType="1"/>
                  </p:cNvSpPr>
                  <p:nvPr/>
                </p:nvSpPr>
                <p:spPr bwMode="auto">
                  <a:xfrm>
                    <a:off x="575" y="2533"/>
                    <a:ext cx="23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2171" name="Oval 27"/>
                  <p:cNvSpPr>
                    <a:spLocks noChangeArrowheads="1"/>
                  </p:cNvSpPr>
                  <p:nvPr/>
                </p:nvSpPr>
                <p:spPr bwMode="auto">
                  <a:xfrm>
                    <a:off x="667" y="2257"/>
                    <a:ext cx="46" cy="46"/>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72813" name="Group 28"/>
                <p:cNvGrpSpPr>
                  <a:grpSpLocks/>
                </p:cNvGrpSpPr>
                <p:nvPr/>
              </p:nvGrpSpPr>
              <p:grpSpPr bwMode="auto">
                <a:xfrm>
                  <a:off x="632" y="2648"/>
                  <a:ext cx="231" cy="276"/>
                  <a:chOff x="575" y="2257"/>
                  <a:chExt cx="231" cy="276"/>
                </a:xfrm>
              </p:grpSpPr>
              <p:grpSp>
                <p:nvGrpSpPr>
                  <p:cNvPr id="72833" name="Group 29"/>
                  <p:cNvGrpSpPr>
                    <a:grpSpLocks/>
                  </p:cNvGrpSpPr>
                  <p:nvPr/>
                </p:nvGrpSpPr>
                <p:grpSpPr bwMode="auto">
                  <a:xfrm>
                    <a:off x="575" y="2303"/>
                    <a:ext cx="231" cy="230"/>
                    <a:chOff x="673" y="1899"/>
                    <a:chExt cx="231" cy="230"/>
                  </a:xfrm>
                </p:grpSpPr>
                <p:sp>
                  <p:nvSpPr>
                    <p:cNvPr id="1542174" name="Arc 30"/>
                    <p:cNvSpPr>
                      <a:spLocks/>
                    </p:cNvSpPr>
                    <p:nvPr/>
                  </p:nvSpPr>
                  <p:spPr bwMode="auto">
                    <a:xfrm rot="-5400000">
                      <a:off x="614" y="1956"/>
                      <a:ext cx="230"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2175" name="Arc 31"/>
                    <p:cNvSpPr>
                      <a:spLocks/>
                    </p:cNvSpPr>
                    <p:nvPr/>
                  </p:nvSpPr>
                  <p:spPr bwMode="auto">
                    <a:xfrm rot="16200000" flipV="1">
                      <a:off x="727" y="1956"/>
                      <a:ext cx="230"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2176" name="Line 32"/>
                    <p:cNvSpPr>
                      <a:spLocks noChangeShapeType="1"/>
                    </p:cNvSpPr>
                    <p:nvPr/>
                  </p:nvSpPr>
                  <p:spPr bwMode="auto">
                    <a:xfrm rot="-5400000">
                      <a:off x="789" y="2013"/>
                      <a:ext cx="0"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542177" name="Oval 33"/>
                  <p:cNvSpPr>
                    <a:spLocks noChangeArrowheads="1"/>
                  </p:cNvSpPr>
                  <p:nvPr/>
                </p:nvSpPr>
                <p:spPr bwMode="auto">
                  <a:xfrm>
                    <a:off x="667" y="2257"/>
                    <a:ext cx="46" cy="46"/>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72814" name="Group 34"/>
                <p:cNvGrpSpPr>
                  <a:grpSpLocks/>
                </p:cNvGrpSpPr>
                <p:nvPr/>
              </p:nvGrpSpPr>
              <p:grpSpPr bwMode="auto">
                <a:xfrm>
                  <a:off x="575" y="3166"/>
                  <a:ext cx="231" cy="276"/>
                  <a:chOff x="575" y="2257"/>
                  <a:chExt cx="231" cy="276"/>
                </a:xfrm>
              </p:grpSpPr>
              <p:grpSp>
                <p:nvGrpSpPr>
                  <p:cNvPr id="72828" name="Group 35"/>
                  <p:cNvGrpSpPr>
                    <a:grpSpLocks/>
                  </p:cNvGrpSpPr>
                  <p:nvPr/>
                </p:nvGrpSpPr>
                <p:grpSpPr bwMode="auto">
                  <a:xfrm>
                    <a:off x="575" y="2303"/>
                    <a:ext cx="231" cy="230"/>
                    <a:chOff x="673" y="1899"/>
                    <a:chExt cx="231" cy="230"/>
                  </a:xfrm>
                </p:grpSpPr>
                <p:sp>
                  <p:nvSpPr>
                    <p:cNvPr id="1542180" name="Arc 36"/>
                    <p:cNvSpPr>
                      <a:spLocks/>
                    </p:cNvSpPr>
                    <p:nvPr/>
                  </p:nvSpPr>
                  <p:spPr bwMode="auto">
                    <a:xfrm rot="-5400000">
                      <a:off x="614" y="1956"/>
                      <a:ext cx="230"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2181" name="Arc 37"/>
                    <p:cNvSpPr>
                      <a:spLocks/>
                    </p:cNvSpPr>
                    <p:nvPr/>
                  </p:nvSpPr>
                  <p:spPr bwMode="auto">
                    <a:xfrm rot="16200000" flipV="1">
                      <a:off x="727" y="1956"/>
                      <a:ext cx="230"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2182" name="Line 38"/>
                    <p:cNvSpPr>
                      <a:spLocks noChangeShapeType="1"/>
                    </p:cNvSpPr>
                    <p:nvPr/>
                  </p:nvSpPr>
                  <p:spPr bwMode="auto">
                    <a:xfrm rot="-5400000">
                      <a:off x="789" y="2013"/>
                      <a:ext cx="0"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542183" name="Oval 39"/>
                  <p:cNvSpPr>
                    <a:spLocks noChangeArrowheads="1"/>
                  </p:cNvSpPr>
                  <p:nvPr/>
                </p:nvSpPr>
                <p:spPr bwMode="auto">
                  <a:xfrm>
                    <a:off x="667" y="2257"/>
                    <a:ext cx="46" cy="46"/>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542184" name="Line 40"/>
                <p:cNvSpPr>
                  <a:spLocks noChangeShapeType="1"/>
                </p:cNvSpPr>
                <p:nvPr/>
              </p:nvSpPr>
              <p:spPr bwMode="auto">
                <a:xfrm>
                  <a:off x="575" y="1888"/>
                  <a:ext cx="0" cy="242"/>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2185" name="Line 41"/>
                <p:cNvSpPr>
                  <a:spLocks noChangeShapeType="1"/>
                </p:cNvSpPr>
                <p:nvPr/>
              </p:nvSpPr>
              <p:spPr bwMode="auto">
                <a:xfrm>
                  <a:off x="517" y="2406"/>
                  <a:ext cx="0" cy="126"/>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2186" name="Line 42"/>
                <p:cNvSpPr>
                  <a:spLocks noChangeShapeType="1"/>
                </p:cNvSpPr>
                <p:nvPr/>
              </p:nvSpPr>
              <p:spPr bwMode="auto">
                <a:xfrm>
                  <a:off x="635" y="2406"/>
                  <a:ext cx="0" cy="127"/>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2187" name="Line 43"/>
                <p:cNvSpPr>
                  <a:spLocks noChangeShapeType="1"/>
                </p:cNvSpPr>
                <p:nvPr/>
              </p:nvSpPr>
              <p:spPr bwMode="auto">
                <a:xfrm>
                  <a:off x="402" y="2533"/>
                  <a:ext cx="115"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2188" name="Line 44"/>
                <p:cNvSpPr>
                  <a:spLocks noChangeShapeType="1"/>
                </p:cNvSpPr>
                <p:nvPr/>
              </p:nvSpPr>
              <p:spPr bwMode="auto">
                <a:xfrm>
                  <a:off x="632" y="2533"/>
                  <a:ext cx="115"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2189" name="Line 45"/>
                <p:cNvSpPr>
                  <a:spLocks noChangeShapeType="1"/>
                </p:cNvSpPr>
                <p:nvPr/>
              </p:nvSpPr>
              <p:spPr bwMode="auto">
                <a:xfrm>
                  <a:off x="401" y="2533"/>
                  <a:ext cx="0" cy="115"/>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2190" name="Line 46"/>
                <p:cNvSpPr>
                  <a:spLocks noChangeShapeType="1"/>
                </p:cNvSpPr>
                <p:nvPr/>
              </p:nvSpPr>
              <p:spPr bwMode="auto">
                <a:xfrm>
                  <a:off x="748" y="2533"/>
                  <a:ext cx="0" cy="115"/>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2191" name="Line 47"/>
                <p:cNvSpPr>
                  <a:spLocks noChangeShapeType="1"/>
                </p:cNvSpPr>
                <p:nvPr/>
              </p:nvSpPr>
              <p:spPr bwMode="auto">
                <a:xfrm>
                  <a:off x="690" y="2924"/>
                  <a:ext cx="0" cy="242"/>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2192" name="Line 48"/>
                <p:cNvSpPr>
                  <a:spLocks noChangeShapeType="1"/>
                </p:cNvSpPr>
                <p:nvPr/>
              </p:nvSpPr>
              <p:spPr bwMode="auto">
                <a:xfrm>
                  <a:off x="806" y="2924"/>
                  <a:ext cx="0" cy="242"/>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2193" name="Line 49"/>
                <p:cNvSpPr>
                  <a:spLocks noChangeShapeType="1"/>
                </p:cNvSpPr>
                <p:nvPr/>
              </p:nvSpPr>
              <p:spPr bwMode="auto">
                <a:xfrm>
                  <a:off x="403" y="2924"/>
                  <a:ext cx="0" cy="242"/>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2194" name="Line 50"/>
                <p:cNvSpPr>
                  <a:spLocks noChangeShapeType="1"/>
                </p:cNvSpPr>
                <p:nvPr/>
              </p:nvSpPr>
              <p:spPr bwMode="auto">
                <a:xfrm>
                  <a:off x="575" y="1381"/>
                  <a:ext cx="0"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2195" name="Line 51"/>
                <p:cNvSpPr>
                  <a:spLocks noChangeShapeType="1"/>
                </p:cNvSpPr>
                <p:nvPr/>
              </p:nvSpPr>
              <p:spPr bwMode="auto">
                <a:xfrm>
                  <a:off x="748" y="3442"/>
                  <a:ext cx="0" cy="242"/>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2196" name="Line 52"/>
                <p:cNvSpPr>
                  <a:spLocks noChangeShapeType="1"/>
                </p:cNvSpPr>
                <p:nvPr/>
              </p:nvSpPr>
              <p:spPr bwMode="auto">
                <a:xfrm>
                  <a:off x="632" y="3442"/>
                  <a:ext cx="0" cy="242"/>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542197" name="Text Box 53"/>
              <p:cNvSpPr txBox="1">
                <a:spLocks noChangeArrowheads="1"/>
              </p:cNvSpPr>
              <p:nvPr/>
            </p:nvSpPr>
            <p:spPr bwMode="auto">
              <a:xfrm>
                <a:off x="460" y="1381"/>
                <a:ext cx="8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o</a:t>
                </a:r>
              </a:p>
            </p:txBody>
          </p:sp>
          <p:sp>
            <p:nvSpPr>
              <p:cNvPr id="1542198" name="Text Box 54"/>
              <p:cNvSpPr txBox="1">
                <a:spLocks noChangeArrowheads="1"/>
              </p:cNvSpPr>
              <p:nvPr/>
            </p:nvSpPr>
            <p:spPr bwMode="auto">
              <a:xfrm>
                <a:off x="460" y="1957"/>
                <a:ext cx="10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w</a:t>
                </a:r>
              </a:p>
            </p:txBody>
          </p:sp>
          <p:sp>
            <p:nvSpPr>
              <p:cNvPr id="1542199" name="Text Box 55"/>
              <p:cNvSpPr txBox="1">
                <a:spLocks noChangeArrowheads="1"/>
              </p:cNvSpPr>
              <p:nvPr/>
            </p:nvSpPr>
            <p:spPr bwMode="auto">
              <a:xfrm>
                <a:off x="287" y="2447"/>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y</a:t>
                </a:r>
              </a:p>
            </p:txBody>
          </p:sp>
          <p:sp>
            <p:nvSpPr>
              <p:cNvPr id="1542200" name="Text Box 56"/>
              <p:cNvSpPr txBox="1">
                <a:spLocks noChangeArrowheads="1"/>
              </p:cNvSpPr>
              <p:nvPr/>
            </p:nvSpPr>
            <p:spPr bwMode="auto">
              <a:xfrm>
                <a:off x="806" y="2447"/>
                <a:ext cx="6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z</a:t>
                </a:r>
              </a:p>
            </p:txBody>
          </p:sp>
          <p:sp>
            <p:nvSpPr>
              <p:cNvPr id="1542201" name="Text Box 57"/>
              <p:cNvSpPr txBox="1">
                <a:spLocks noChangeArrowheads="1"/>
              </p:cNvSpPr>
              <p:nvPr/>
            </p:nvSpPr>
            <p:spPr bwMode="auto">
              <a:xfrm>
                <a:off x="287" y="3051"/>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a</a:t>
                </a:r>
              </a:p>
            </p:txBody>
          </p:sp>
          <p:sp>
            <p:nvSpPr>
              <p:cNvPr id="1542202" name="Text Box 58"/>
              <p:cNvSpPr txBox="1">
                <a:spLocks noChangeArrowheads="1"/>
              </p:cNvSpPr>
              <p:nvPr/>
            </p:nvSpPr>
            <p:spPr bwMode="auto">
              <a:xfrm>
                <a:off x="518" y="3570"/>
                <a:ext cx="8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b</a:t>
                </a:r>
              </a:p>
            </p:txBody>
          </p:sp>
          <p:sp>
            <p:nvSpPr>
              <p:cNvPr id="1542203" name="Text Box 59"/>
              <p:cNvSpPr txBox="1">
                <a:spLocks noChangeArrowheads="1"/>
              </p:cNvSpPr>
              <p:nvPr/>
            </p:nvSpPr>
            <p:spPr bwMode="auto">
              <a:xfrm>
                <a:off x="777" y="3570"/>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c</a:t>
                </a:r>
              </a:p>
            </p:txBody>
          </p:sp>
          <p:sp>
            <p:nvSpPr>
              <p:cNvPr id="1542204" name="Text Box 60"/>
              <p:cNvSpPr txBox="1">
                <a:spLocks noChangeArrowheads="1"/>
              </p:cNvSpPr>
              <p:nvPr/>
            </p:nvSpPr>
            <p:spPr bwMode="auto">
              <a:xfrm>
                <a:off x="834" y="3051"/>
                <a:ext cx="8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d</a:t>
                </a:r>
              </a:p>
            </p:txBody>
          </p:sp>
          <p:sp>
            <p:nvSpPr>
              <p:cNvPr id="1542205" name="Text Box 61"/>
              <p:cNvSpPr txBox="1">
                <a:spLocks noChangeArrowheads="1"/>
              </p:cNvSpPr>
              <p:nvPr/>
            </p:nvSpPr>
            <p:spPr bwMode="auto">
              <a:xfrm>
                <a:off x="575" y="3051"/>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x</a:t>
                </a:r>
              </a:p>
            </p:txBody>
          </p:sp>
        </p:grpSp>
        <p:grpSp>
          <p:nvGrpSpPr>
            <p:cNvPr id="72718" name="Group 62"/>
            <p:cNvGrpSpPr>
              <a:grpSpLocks/>
            </p:cNvGrpSpPr>
            <p:nvPr/>
          </p:nvGrpSpPr>
          <p:grpSpPr bwMode="auto">
            <a:xfrm>
              <a:off x="1122" y="1958"/>
              <a:ext cx="908" cy="2149"/>
              <a:chOff x="1122" y="1613"/>
              <a:chExt cx="908" cy="2149"/>
            </a:xfrm>
          </p:grpSpPr>
          <p:sp>
            <p:nvSpPr>
              <p:cNvPr id="1542207" name="Oval 63"/>
              <p:cNvSpPr>
                <a:spLocks noChangeArrowheads="1"/>
              </p:cNvSpPr>
              <p:nvPr/>
            </p:nvSpPr>
            <p:spPr bwMode="auto">
              <a:xfrm>
                <a:off x="1439" y="1727"/>
                <a:ext cx="92" cy="92"/>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2208" name="Oval 64"/>
              <p:cNvSpPr>
                <a:spLocks noChangeArrowheads="1"/>
              </p:cNvSpPr>
              <p:nvPr/>
            </p:nvSpPr>
            <p:spPr bwMode="auto">
              <a:xfrm>
                <a:off x="1439" y="2188"/>
                <a:ext cx="92" cy="92"/>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2209" name="Oval 65"/>
              <p:cNvSpPr>
                <a:spLocks noChangeArrowheads="1"/>
              </p:cNvSpPr>
              <p:nvPr/>
            </p:nvSpPr>
            <p:spPr bwMode="auto">
              <a:xfrm>
                <a:off x="1209" y="3109"/>
                <a:ext cx="92" cy="92"/>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2210" name="Oval 66"/>
              <p:cNvSpPr>
                <a:spLocks noChangeArrowheads="1"/>
              </p:cNvSpPr>
              <p:nvPr/>
            </p:nvSpPr>
            <p:spPr bwMode="auto">
              <a:xfrm>
                <a:off x="1669" y="2648"/>
                <a:ext cx="92" cy="92"/>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2211" name="Oval 67"/>
              <p:cNvSpPr>
                <a:spLocks noChangeArrowheads="1"/>
              </p:cNvSpPr>
              <p:nvPr/>
            </p:nvSpPr>
            <p:spPr bwMode="auto">
              <a:xfrm>
                <a:off x="1842" y="3109"/>
                <a:ext cx="92" cy="92"/>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2212" name="Oval 68"/>
              <p:cNvSpPr>
                <a:spLocks noChangeArrowheads="1"/>
              </p:cNvSpPr>
              <p:nvPr/>
            </p:nvSpPr>
            <p:spPr bwMode="auto">
              <a:xfrm>
                <a:off x="1209" y="2648"/>
                <a:ext cx="92" cy="92"/>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2213" name="Oval 69"/>
              <p:cNvSpPr>
                <a:spLocks noChangeArrowheads="1"/>
              </p:cNvSpPr>
              <p:nvPr/>
            </p:nvSpPr>
            <p:spPr bwMode="auto">
              <a:xfrm>
                <a:off x="1497" y="3109"/>
                <a:ext cx="92" cy="92"/>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2214" name="Oval 70"/>
              <p:cNvSpPr>
                <a:spLocks noChangeArrowheads="1"/>
              </p:cNvSpPr>
              <p:nvPr/>
            </p:nvSpPr>
            <p:spPr bwMode="auto">
              <a:xfrm>
                <a:off x="1641" y="3570"/>
                <a:ext cx="92" cy="92"/>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2215" name="Oval 71"/>
              <p:cNvSpPr>
                <a:spLocks noChangeArrowheads="1"/>
              </p:cNvSpPr>
              <p:nvPr/>
            </p:nvSpPr>
            <p:spPr bwMode="auto">
              <a:xfrm>
                <a:off x="1353" y="3570"/>
                <a:ext cx="92" cy="92"/>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1542216" name="AutoShape 72"/>
              <p:cNvCxnSpPr>
                <a:cxnSpLocks noChangeShapeType="1"/>
                <a:stCxn id="1542207" idx="4"/>
                <a:endCxn id="1542208" idx="0"/>
              </p:cNvCxnSpPr>
              <p:nvPr/>
            </p:nvCxnSpPr>
            <p:spPr bwMode="auto">
              <a:xfrm>
                <a:off x="1485" y="1827"/>
                <a:ext cx="0" cy="353"/>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42217" name="AutoShape 73"/>
              <p:cNvCxnSpPr>
                <a:cxnSpLocks noChangeShapeType="1"/>
                <a:stCxn id="1542208" idx="3"/>
                <a:endCxn id="1542212" idx="0"/>
              </p:cNvCxnSpPr>
              <p:nvPr/>
            </p:nvCxnSpPr>
            <p:spPr bwMode="auto">
              <a:xfrm flipH="1">
                <a:off x="1255" y="2275"/>
                <a:ext cx="197" cy="365"/>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42218" name="AutoShape 74"/>
              <p:cNvCxnSpPr>
                <a:cxnSpLocks noChangeShapeType="1"/>
                <a:stCxn id="1542208" idx="5"/>
                <a:endCxn id="1542210" idx="0"/>
              </p:cNvCxnSpPr>
              <p:nvPr/>
            </p:nvCxnSpPr>
            <p:spPr bwMode="auto">
              <a:xfrm>
                <a:off x="1518" y="2275"/>
                <a:ext cx="197" cy="365"/>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42219" name="AutoShape 75"/>
              <p:cNvCxnSpPr>
                <a:cxnSpLocks noChangeShapeType="1"/>
                <a:stCxn id="1542210" idx="3"/>
                <a:endCxn id="1542213" idx="0"/>
              </p:cNvCxnSpPr>
              <p:nvPr/>
            </p:nvCxnSpPr>
            <p:spPr bwMode="auto">
              <a:xfrm flipH="1">
                <a:off x="1543" y="2735"/>
                <a:ext cx="139" cy="366"/>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42220" name="AutoShape 76"/>
              <p:cNvCxnSpPr>
                <a:cxnSpLocks noChangeShapeType="1"/>
                <a:stCxn id="1542210" idx="5"/>
                <a:endCxn id="1542211" idx="0"/>
              </p:cNvCxnSpPr>
              <p:nvPr/>
            </p:nvCxnSpPr>
            <p:spPr bwMode="auto">
              <a:xfrm>
                <a:off x="1748" y="2735"/>
                <a:ext cx="140" cy="366"/>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42221" name="AutoShape 77"/>
              <p:cNvCxnSpPr>
                <a:cxnSpLocks noChangeShapeType="1"/>
                <a:stCxn id="1542213" idx="3"/>
                <a:endCxn id="1542215" idx="0"/>
              </p:cNvCxnSpPr>
              <p:nvPr/>
            </p:nvCxnSpPr>
            <p:spPr bwMode="auto">
              <a:xfrm flipH="1">
                <a:off x="1399" y="3196"/>
                <a:ext cx="111" cy="366"/>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42222" name="AutoShape 78"/>
              <p:cNvCxnSpPr>
                <a:cxnSpLocks noChangeShapeType="1"/>
                <a:stCxn id="1542213" idx="5"/>
                <a:endCxn id="1542214" idx="0"/>
              </p:cNvCxnSpPr>
              <p:nvPr/>
            </p:nvCxnSpPr>
            <p:spPr bwMode="auto">
              <a:xfrm>
                <a:off x="1576" y="3196"/>
                <a:ext cx="111" cy="366"/>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42223" name="AutoShape 79"/>
              <p:cNvCxnSpPr>
                <a:cxnSpLocks noChangeShapeType="1"/>
                <a:stCxn id="1542212" idx="4"/>
                <a:endCxn id="1542209" idx="0"/>
              </p:cNvCxnSpPr>
              <p:nvPr/>
            </p:nvCxnSpPr>
            <p:spPr bwMode="auto">
              <a:xfrm>
                <a:off x="1255" y="2748"/>
                <a:ext cx="0" cy="353"/>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542224" name="Text Box 80"/>
              <p:cNvSpPr txBox="1">
                <a:spLocks noChangeArrowheads="1"/>
              </p:cNvSpPr>
              <p:nvPr/>
            </p:nvSpPr>
            <p:spPr bwMode="auto">
              <a:xfrm>
                <a:off x="1554" y="2101"/>
                <a:ext cx="95"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N</a:t>
                </a:r>
              </a:p>
            </p:txBody>
          </p:sp>
          <p:sp>
            <p:nvSpPr>
              <p:cNvPr id="1542225" name="Text Box 81"/>
              <p:cNvSpPr txBox="1">
                <a:spLocks noChangeArrowheads="1"/>
              </p:cNvSpPr>
              <p:nvPr/>
            </p:nvSpPr>
            <p:spPr bwMode="auto">
              <a:xfrm>
                <a:off x="1331" y="2303"/>
                <a:ext cx="1"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endParaRPr lang="fr-FR" sz="2000" b="1">
                  <a:cs typeface="+mn-cs"/>
                </a:endParaRPr>
              </a:p>
            </p:txBody>
          </p:sp>
          <p:sp>
            <p:nvSpPr>
              <p:cNvPr id="1542226" name="Text Box 82"/>
              <p:cNvSpPr txBox="1">
                <a:spLocks noChangeArrowheads="1"/>
              </p:cNvSpPr>
              <p:nvPr/>
            </p:nvSpPr>
            <p:spPr bwMode="auto">
              <a:xfrm>
                <a:off x="1785" y="2591"/>
                <a:ext cx="95"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N</a:t>
                </a:r>
              </a:p>
            </p:txBody>
          </p:sp>
          <p:sp>
            <p:nvSpPr>
              <p:cNvPr id="1542227" name="Text Box 83"/>
              <p:cNvSpPr txBox="1">
                <a:spLocks noChangeArrowheads="1"/>
              </p:cNvSpPr>
              <p:nvPr/>
            </p:nvSpPr>
            <p:spPr bwMode="auto">
              <a:xfrm>
                <a:off x="1410" y="2965"/>
                <a:ext cx="95"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N</a:t>
                </a:r>
              </a:p>
            </p:txBody>
          </p:sp>
          <p:sp>
            <p:nvSpPr>
              <p:cNvPr id="1542228" name="Text Box 84"/>
              <p:cNvSpPr txBox="1">
                <a:spLocks noChangeArrowheads="1"/>
              </p:cNvSpPr>
              <p:nvPr/>
            </p:nvSpPr>
            <p:spPr bwMode="auto">
              <a:xfrm>
                <a:off x="1417" y="1842"/>
                <a:ext cx="1"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endParaRPr lang="fr-FR" sz="2000" b="1">
                  <a:cs typeface="+mn-cs"/>
                </a:endParaRPr>
              </a:p>
            </p:txBody>
          </p:sp>
          <p:sp>
            <p:nvSpPr>
              <p:cNvPr id="1542229" name="Text Box 85"/>
              <p:cNvSpPr txBox="1">
                <a:spLocks noChangeArrowheads="1"/>
              </p:cNvSpPr>
              <p:nvPr/>
            </p:nvSpPr>
            <p:spPr bwMode="auto">
              <a:xfrm>
                <a:off x="1677" y="2821"/>
                <a:ext cx="1"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endParaRPr lang="fr-FR" sz="2000" b="1">
                  <a:cs typeface="+mn-cs"/>
                </a:endParaRPr>
              </a:p>
            </p:txBody>
          </p:sp>
          <p:sp>
            <p:nvSpPr>
              <p:cNvPr id="1542230" name="Text Box 86"/>
              <p:cNvSpPr txBox="1">
                <a:spLocks noChangeArrowheads="1"/>
              </p:cNvSpPr>
              <p:nvPr/>
            </p:nvSpPr>
            <p:spPr bwMode="auto">
              <a:xfrm>
                <a:off x="1412" y="3272"/>
                <a:ext cx="1"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endParaRPr lang="fr-FR" sz="2000" b="1">
                  <a:cs typeface="+mn-cs"/>
                </a:endParaRPr>
              </a:p>
            </p:txBody>
          </p:sp>
          <p:sp>
            <p:nvSpPr>
              <p:cNvPr id="1542231" name="Text Box 87"/>
              <p:cNvSpPr txBox="1">
                <a:spLocks noChangeArrowheads="1"/>
              </p:cNvSpPr>
              <p:nvPr/>
            </p:nvSpPr>
            <p:spPr bwMode="auto">
              <a:xfrm>
                <a:off x="1878" y="2821"/>
                <a:ext cx="1"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endParaRPr lang="fr-FR" sz="2000" b="1">
                  <a:cs typeface="+mn-cs"/>
                </a:endParaRPr>
              </a:p>
            </p:txBody>
          </p:sp>
          <p:sp>
            <p:nvSpPr>
              <p:cNvPr id="1542232" name="Text Box 88"/>
              <p:cNvSpPr txBox="1">
                <a:spLocks noChangeArrowheads="1"/>
              </p:cNvSpPr>
              <p:nvPr/>
            </p:nvSpPr>
            <p:spPr bwMode="auto">
              <a:xfrm>
                <a:off x="1648" y="2303"/>
                <a:ext cx="1"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endParaRPr lang="fr-FR" sz="2000" b="1">
                  <a:cs typeface="+mn-cs"/>
                </a:endParaRPr>
              </a:p>
            </p:txBody>
          </p:sp>
          <p:sp>
            <p:nvSpPr>
              <p:cNvPr id="1542233" name="Text Box 89"/>
              <p:cNvSpPr txBox="1">
                <a:spLocks noChangeArrowheads="1"/>
              </p:cNvSpPr>
              <p:nvPr/>
            </p:nvSpPr>
            <p:spPr bwMode="auto">
              <a:xfrm>
                <a:off x="1688" y="3269"/>
                <a:ext cx="1"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endParaRPr lang="fr-FR" sz="2000" b="1">
                  <a:cs typeface="+mn-cs"/>
                </a:endParaRPr>
              </a:p>
            </p:txBody>
          </p:sp>
          <p:sp>
            <p:nvSpPr>
              <p:cNvPr id="1542234" name="Text Box 90"/>
              <p:cNvSpPr txBox="1">
                <a:spLocks noChangeArrowheads="1"/>
              </p:cNvSpPr>
              <p:nvPr/>
            </p:nvSpPr>
            <p:spPr bwMode="auto">
              <a:xfrm>
                <a:off x="1583" y="1613"/>
                <a:ext cx="3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I</a:t>
                </a:r>
              </a:p>
            </p:txBody>
          </p:sp>
          <p:sp>
            <p:nvSpPr>
              <p:cNvPr id="1542235" name="Text Box 91"/>
              <p:cNvSpPr txBox="1">
                <a:spLocks noChangeArrowheads="1"/>
              </p:cNvSpPr>
              <p:nvPr/>
            </p:nvSpPr>
            <p:spPr bwMode="auto">
              <a:xfrm>
                <a:off x="1324" y="2591"/>
                <a:ext cx="3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I</a:t>
                </a:r>
              </a:p>
            </p:txBody>
          </p:sp>
          <p:sp>
            <p:nvSpPr>
              <p:cNvPr id="1542236" name="Text Box 92"/>
              <p:cNvSpPr txBox="1">
                <a:spLocks noChangeArrowheads="1"/>
              </p:cNvSpPr>
              <p:nvPr/>
            </p:nvSpPr>
            <p:spPr bwMode="auto">
              <a:xfrm>
                <a:off x="1122" y="3023"/>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v</a:t>
                </a:r>
              </a:p>
            </p:txBody>
          </p:sp>
          <p:sp>
            <p:nvSpPr>
              <p:cNvPr id="1542237" name="Text Box 93"/>
              <p:cNvSpPr txBox="1">
                <a:spLocks noChangeArrowheads="1"/>
              </p:cNvSpPr>
              <p:nvPr/>
            </p:nvSpPr>
            <p:spPr bwMode="auto">
              <a:xfrm>
                <a:off x="1756" y="3569"/>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v</a:t>
                </a:r>
              </a:p>
            </p:txBody>
          </p:sp>
          <p:sp>
            <p:nvSpPr>
              <p:cNvPr id="1542238" name="Text Box 94"/>
              <p:cNvSpPr txBox="1">
                <a:spLocks noChangeArrowheads="1"/>
              </p:cNvSpPr>
              <p:nvPr/>
            </p:nvSpPr>
            <p:spPr bwMode="auto">
              <a:xfrm>
                <a:off x="1266" y="3570"/>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v</a:t>
                </a:r>
              </a:p>
            </p:txBody>
          </p:sp>
          <p:sp>
            <p:nvSpPr>
              <p:cNvPr id="1542239" name="Text Box 95"/>
              <p:cNvSpPr txBox="1">
                <a:spLocks noChangeArrowheads="1"/>
              </p:cNvSpPr>
              <p:nvPr/>
            </p:nvSpPr>
            <p:spPr bwMode="auto">
              <a:xfrm>
                <a:off x="1957" y="3051"/>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v</a:t>
                </a:r>
              </a:p>
            </p:txBody>
          </p:sp>
        </p:grpSp>
        <p:grpSp>
          <p:nvGrpSpPr>
            <p:cNvPr id="72719" name="Group 96"/>
            <p:cNvGrpSpPr>
              <a:grpSpLocks/>
            </p:cNvGrpSpPr>
            <p:nvPr/>
          </p:nvGrpSpPr>
          <p:grpSpPr bwMode="auto">
            <a:xfrm>
              <a:off x="172" y="1382"/>
              <a:ext cx="5413" cy="230"/>
              <a:chOff x="172" y="1036"/>
              <a:chExt cx="5413" cy="230"/>
            </a:xfrm>
          </p:grpSpPr>
          <p:sp>
            <p:nvSpPr>
              <p:cNvPr id="1542241" name="Line 97"/>
              <p:cNvSpPr>
                <a:spLocks noChangeShapeType="1"/>
              </p:cNvSpPr>
              <p:nvPr/>
            </p:nvSpPr>
            <p:spPr bwMode="auto">
              <a:xfrm flipV="1">
                <a:off x="172" y="1266"/>
                <a:ext cx="5413"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2242" name="Text Box 98"/>
              <p:cNvSpPr txBox="1">
                <a:spLocks noChangeArrowheads="1"/>
              </p:cNvSpPr>
              <p:nvPr/>
            </p:nvSpPr>
            <p:spPr bwMode="auto">
              <a:xfrm>
                <a:off x="345" y="1036"/>
                <a:ext cx="518"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Network</a:t>
                </a:r>
              </a:p>
            </p:txBody>
          </p:sp>
          <p:sp>
            <p:nvSpPr>
              <p:cNvPr id="1542243" name="Text Box 99"/>
              <p:cNvSpPr txBox="1">
                <a:spLocks noChangeArrowheads="1"/>
              </p:cNvSpPr>
              <p:nvPr/>
            </p:nvSpPr>
            <p:spPr bwMode="auto">
              <a:xfrm>
                <a:off x="1151" y="1036"/>
                <a:ext cx="874"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Subject graph</a:t>
                </a:r>
              </a:p>
            </p:txBody>
          </p:sp>
          <p:sp>
            <p:nvSpPr>
              <p:cNvPr id="1542244" name="Text Box 100"/>
              <p:cNvSpPr txBox="1">
                <a:spLocks noChangeArrowheads="1"/>
              </p:cNvSpPr>
              <p:nvPr/>
            </p:nvSpPr>
            <p:spPr bwMode="auto">
              <a:xfrm>
                <a:off x="2188" y="1036"/>
                <a:ext cx="40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Vertex</a:t>
                </a:r>
              </a:p>
            </p:txBody>
          </p:sp>
          <p:sp>
            <p:nvSpPr>
              <p:cNvPr id="1542245" name="Text Box 101"/>
              <p:cNvSpPr txBox="1">
                <a:spLocks noChangeArrowheads="1"/>
              </p:cNvSpPr>
              <p:nvPr/>
            </p:nvSpPr>
            <p:spPr bwMode="auto">
              <a:xfrm>
                <a:off x="2706" y="1036"/>
                <a:ext cx="379"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Match</a:t>
                </a:r>
              </a:p>
            </p:txBody>
          </p:sp>
          <p:sp>
            <p:nvSpPr>
              <p:cNvPr id="1542246" name="Text Box 102"/>
              <p:cNvSpPr txBox="1">
                <a:spLocks noChangeArrowheads="1"/>
              </p:cNvSpPr>
              <p:nvPr/>
            </p:nvSpPr>
            <p:spPr bwMode="auto">
              <a:xfrm>
                <a:off x="3454" y="1036"/>
                <a:ext cx="29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Gate</a:t>
                </a:r>
              </a:p>
            </p:txBody>
          </p:sp>
          <p:sp>
            <p:nvSpPr>
              <p:cNvPr id="1542247" name="Text Box 103"/>
              <p:cNvSpPr txBox="1">
                <a:spLocks noChangeArrowheads="1"/>
              </p:cNvSpPr>
              <p:nvPr/>
            </p:nvSpPr>
            <p:spPr bwMode="auto">
              <a:xfrm>
                <a:off x="4606" y="1036"/>
                <a:ext cx="29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Cost</a:t>
                </a:r>
              </a:p>
            </p:txBody>
          </p:sp>
        </p:grpSp>
        <p:grpSp>
          <p:nvGrpSpPr>
            <p:cNvPr id="72720" name="Group 104"/>
            <p:cNvGrpSpPr>
              <a:grpSpLocks/>
            </p:cNvGrpSpPr>
            <p:nvPr/>
          </p:nvGrpSpPr>
          <p:grpSpPr bwMode="auto">
            <a:xfrm>
              <a:off x="2360" y="1670"/>
              <a:ext cx="1974" cy="192"/>
              <a:chOff x="2360" y="1497"/>
              <a:chExt cx="1974" cy="192"/>
            </a:xfrm>
          </p:grpSpPr>
          <p:sp>
            <p:nvSpPr>
              <p:cNvPr id="1542249" name="Text Box 105"/>
              <p:cNvSpPr txBox="1">
                <a:spLocks noChangeArrowheads="1"/>
              </p:cNvSpPr>
              <p:nvPr/>
            </p:nvSpPr>
            <p:spPr bwMode="auto">
              <a:xfrm>
                <a:off x="2360" y="1497"/>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x</a:t>
                </a:r>
              </a:p>
            </p:txBody>
          </p:sp>
          <p:sp>
            <p:nvSpPr>
              <p:cNvPr id="1542250" name="Text Box 106"/>
              <p:cNvSpPr txBox="1">
                <a:spLocks noChangeArrowheads="1"/>
              </p:cNvSpPr>
              <p:nvPr/>
            </p:nvSpPr>
            <p:spPr bwMode="auto">
              <a:xfrm>
                <a:off x="2821" y="1497"/>
                <a:ext cx="117"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t2</a:t>
                </a:r>
              </a:p>
            </p:txBody>
          </p:sp>
          <p:sp>
            <p:nvSpPr>
              <p:cNvPr id="1542251" name="Text Box 107"/>
              <p:cNvSpPr txBox="1">
                <a:spLocks noChangeArrowheads="1"/>
              </p:cNvSpPr>
              <p:nvPr/>
            </p:nvSpPr>
            <p:spPr bwMode="auto">
              <a:xfrm>
                <a:off x="3282" y="1497"/>
                <a:ext cx="73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NAND2(b,c)</a:t>
                </a:r>
              </a:p>
            </p:txBody>
          </p:sp>
          <p:sp>
            <p:nvSpPr>
              <p:cNvPr id="1542252" name="Text Box 108"/>
              <p:cNvSpPr txBox="1">
                <a:spLocks noChangeArrowheads="1"/>
              </p:cNvSpPr>
              <p:nvPr/>
            </p:nvSpPr>
            <p:spPr bwMode="auto">
              <a:xfrm>
                <a:off x="4261" y="1497"/>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4</a:t>
                </a:r>
              </a:p>
            </p:txBody>
          </p:sp>
        </p:grpSp>
        <p:sp>
          <p:nvSpPr>
            <p:cNvPr id="1542253" name="Rectangle 109"/>
            <p:cNvSpPr>
              <a:spLocks noChangeArrowheads="1"/>
            </p:cNvSpPr>
            <p:nvPr/>
          </p:nvSpPr>
          <p:spPr bwMode="auto">
            <a:xfrm>
              <a:off x="4779" y="3080"/>
              <a:ext cx="202" cy="230"/>
            </a:xfrm>
            <a:prstGeom prst="rect">
              <a:avLst/>
            </a:prstGeom>
            <a:noFill/>
            <a:ln w="254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72722" name="Group 110"/>
            <p:cNvGrpSpPr>
              <a:grpSpLocks/>
            </p:cNvGrpSpPr>
            <p:nvPr/>
          </p:nvGrpSpPr>
          <p:grpSpPr bwMode="auto">
            <a:xfrm>
              <a:off x="2130" y="1900"/>
              <a:ext cx="3456" cy="249"/>
              <a:chOff x="2130" y="1727"/>
              <a:chExt cx="3456" cy="249"/>
            </a:xfrm>
          </p:grpSpPr>
          <p:sp>
            <p:nvSpPr>
              <p:cNvPr id="1542255" name="Text Box 111"/>
              <p:cNvSpPr txBox="1">
                <a:spLocks noChangeArrowheads="1"/>
              </p:cNvSpPr>
              <p:nvPr/>
            </p:nvSpPr>
            <p:spPr bwMode="auto">
              <a:xfrm>
                <a:off x="2360" y="1784"/>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y</a:t>
                </a:r>
              </a:p>
            </p:txBody>
          </p:sp>
          <p:sp>
            <p:nvSpPr>
              <p:cNvPr id="1542256" name="Text Box 112"/>
              <p:cNvSpPr txBox="1">
                <a:spLocks noChangeArrowheads="1"/>
              </p:cNvSpPr>
              <p:nvPr/>
            </p:nvSpPr>
            <p:spPr bwMode="auto">
              <a:xfrm>
                <a:off x="2821" y="1784"/>
                <a:ext cx="117"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t1</a:t>
                </a:r>
              </a:p>
            </p:txBody>
          </p:sp>
          <p:sp>
            <p:nvSpPr>
              <p:cNvPr id="1542257" name="Text Box 113"/>
              <p:cNvSpPr txBox="1">
                <a:spLocks noChangeArrowheads="1"/>
              </p:cNvSpPr>
              <p:nvPr/>
            </p:nvSpPr>
            <p:spPr bwMode="auto">
              <a:xfrm>
                <a:off x="3282" y="1784"/>
                <a:ext cx="38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INV(a)</a:t>
                </a:r>
              </a:p>
            </p:txBody>
          </p:sp>
          <p:sp>
            <p:nvSpPr>
              <p:cNvPr id="1542258" name="Text Box 114"/>
              <p:cNvSpPr txBox="1">
                <a:spLocks noChangeArrowheads="1"/>
              </p:cNvSpPr>
              <p:nvPr/>
            </p:nvSpPr>
            <p:spPr bwMode="auto">
              <a:xfrm>
                <a:off x="4261" y="1784"/>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2</a:t>
                </a:r>
              </a:p>
            </p:txBody>
          </p:sp>
          <p:sp>
            <p:nvSpPr>
              <p:cNvPr id="1542259" name="Line 115"/>
              <p:cNvSpPr>
                <a:spLocks noChangeShapeType="1"/>
              </p:cNvSpPr>
              <p:nvPr/>
            </p:nvSpPr>
            <p:spPr bwMode="auto">
              <a:xfrm>
                <a:off x="2130" y="1727"/>
                <a:ext cx="3456"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72723" name="Group 116"/>
            <p:cNvGrpSpPr>
              <a:grpSpLocks/>
            </p:cNvGrpSpPr>
            <p:nvPr/>
          </p:nvGrpSpPr>
          <p:grpSpPr bwMode="auto">
            <a:xfrm>
              <a:off x="2648" y="3052"/>
              <a:ext cx="2937" cy="250"/>
              <a:chOff x="2648" y="2879"/>
              <a:chExt cx="2937" cy="250"/>
            </a:xfrm>
          </p:grpSpPr>
          <p:sp>
            <p:nvSpPr>
              <p:cNvPr id="1542261" name="Text Box 117"/>
              <p:cNvSpPr txBox="1">
                <a:spLocks noChangeArrowheads="1"/>
              </p:cNvSpPr>
              <p:nvPr/>
            </p:nvSpPr>
            <p:spPr bwMode="auto">
              <a:xfrm>
                <a:off x="2821" y="2937"/>
                <a:ext cx="117"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t3</a:t>
                </a:r>
              </a:p>
            </p:txBody>
          </p:sp>
          <p:sp>
            <p:nvSpPr>
              <p:cNvPr id="1542262" name="Text Box 118"/>
              <p:cNvSpPr txBox="1">
                <a:spLocks noChangeArrowheads="1"/>
              </p:cNvSpPr>
              <p:nvPr/>
            </p:nvSpPr>
            <p:spPr bwMode="auto">
              <a:xfrm>
                <a:off x="3282" y="2937"/>
                <a:ext cx="621"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AND2(y,z)</a:t>
                </a:r>
              </a:p>
            </p:txBody>
          </p:sp>
          <p:sp>
            <p:nvSpPr>
              <p:cNvPr id="1542263" name="Text Box 119"/>
              <p:cNvSpPr txBox="1">
                <a:spLocks noChangeArrowheads="1"/>
              </p:cNvSpPr>
              <p:nvPr/>
            </p:nvSpPr>
            <p:spPr bwMode="auto">
              <a:xfrm>
                <a:off x="4261" y="2937"/>
                <a:ext cx="66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10 + 5 = 15</a:t>
                </a:r>
              </a:p>
            </p:txBody>
          </p:sp>
          <p:sp>
            <p:nvSpPr>
              <p:cNvPr id="1542264" name="Line 120"/>
              <p:cNvSpPr>
                <a:spLocks noChangeShapeType="1"/>
              </p:cNvSpPr>
              <p:nvPr/>
            </p:nvSpPr>
            <p:spPr bwMode="auto">
              <a:xfrm>
                <a:off x="2648" y="2879"/>
                <a:ext cx="2937"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72724" name="Group 121"/>
            <p:cNvGrpSpPr>
              <a:grpSpLocks/>
            </p:cNvGrpSpPr>
            <p:nvPr/>
          </p:nvGrpSpPr>
          <p:grpSpPr bwMode="auto">
            <a:xfrm>
              <a:off x="2130" y="2188"/>
              <a:ext cx="3456" cy="249"/>
              <a:chOff x="2130" y="2015"/>
              <a:chExt cx="3456" cy="249"/>
            </a:xfrm>
          </p:grpSpPr>
          <p:sp>
            <p:nvSpPr>
              <p:cNvPr id="1542266" name="Text Box 122"/>
              <p:cNvSpPr txBox="1">
                <a:spLocks noChangeArrowheads="1"/>
              </p:cNvSpPr>
              <p:nvPr/>
            </p:nvSpPr>
            <p:spPr bwMode="auto">
              <a:xfrm>
                <a:off x="2360" y="2072"/>
                <a:ext cx="6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z</a:t>
                </a:r>
              </a:p>
            </p:txBody>
          </p:sp>
          <p:sp>
            <p:nvSpPr>
              <p:cNvPr id="1542267" name="Text Box 123"/>
              <p:cNvSpPr txBox="1">
                <a:spLocks noChangeArrowheads="1"/>
              </p:cNvSpPr>
              <p:nvPr/>
            </p:nvSpPr>
            <p:spPr bwMode="auto">
              <a:xfrm>
                <a:off x="2821" y="2072"/>
                <a:ext cx="117"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t2</a:t>
                </a:r>
              </a:p>
            </p:txBody>
          </p:sp>
          <p:sp>
            <p:nvSpPr>
              <p:cNvPr id="1542268" name="Text Box 124"/>
              <p:cNvSpPr txBox="1">
                <a:spLocks noChangeArrowheads="1"/>
              </p:cNvSpPr>
              <p:nvPr/>
            </p:nvSpPr>
            <p:spPr bwMode="auto">
              <a:xfrm>
                <a:off x="3282" y="2072"/>
                <a:ext cx="73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NAND2(x,d)</a:t>
                </a:r>
              </a:p>
            </p:txBody>
          </p:sp>
          <p:sp>
            <p:nvSpPr>
              <p:cNvPr id="1542269" name="Text Box 125"/>
              <p:cNvSpPr txBox="1">
                <a:spLocks noChangeArrowheads="1"/>
              </p:cNvSpPr>
              <p:nvPr/>
            </p:nvSpPr>
            <p:spPr bwMode="auto">
              <a:xfrm>
                <a:off x="4261" y="2072"/>
                <a:ext cx="518"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6+4 = 10</a:t>
                </a:r>
              </a:p>
            </p:txBody>
          </p:sp>
          <p:sp>
            <p:nvSpPr>
              <p:cNvPr id="1542270" name="Line 126"/>
              <p:cNvSpPr>
                <a:spLocks noChangeShapeType="1"/>
              </p:cNvSpPr>
              <p:nvPr/>
            </p:nvSpPr>
            <p:spPr bwMode="auto">
              <a:xfrm>
                <a:off x="2130" y="2015"/>
                <a:ext cx="3456"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72725" name="Group 127"/>
            <p:cNvGrpSpPr>
              <a:grpSpLocks/>
            </p:cNvGrpSpPr>
            <p:nvPr/>
          </p:nvGrpSpPr>
          <p:grpSpPr bwMode="auto">
            <a:xfrm>
              <a:off x="2130" y="2476"/>
              <a:ext cx="3456" cy="249"/>
              <a:chOff x="2130" y="2303"/>
              <a:chExt cx="3456" cy="249"/>
            </a:xfrm>
          </p:grpSpPr>
          <p:sp>
            <p:nvSpPr>
              <p:cNvPr id="1542272" name="Text Box 128"/>
              <p:cNvSpPr txBox="1">
                <a:spLocks noChangeArrowheads="1"/>
              </p:cNvSpPr>
              <p:nvPr/>
            </p:nvSpPr>
            <p:spPr bwMode="auto">
              <a:xfrm>
                <a:off x="2360" y="2360"/>
                <a:ext cx="10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w</a:t>
                </a:r>
              </a:p>
            </p:txBody>
          </p:sp>
          <p:sp>
            <p:nvSpPr>
              <p:cNvPr id="1542273" name="Text Box 129"/>
              <p:cNvSpPr txBox="1">
                <a:spLocks noChangeArrowheads="1"/>
              </p:cNvSpPr>
              <p:nvPr/>
            </p:nvSpPr>
            <p:spPr bwMode="auto">
              <a:xfrm>
                <a:off x="2821" y="2360"/>
                <a:ext cx="117"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t2</a:t>
                </a:r>
              </a:p>
            </p:txBody>
          </p:sp>
          <p:sp>
            <p:nvSpPr>
              <p:cNvPr id="1542274" name="Text Box 130"/>
              <p:cNvSpPr txBox="1">
                <a:spLocks noChangeArrowheads="1"/>
              </p:cNvSpPr>
              <p:nvPr/>
            </p:nvSpPr>
            <p:spPr bwMode="auto">
              <a:xfrm>
                <a:off x="3282" y="2360"/>
                <a:ext cx="71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NAND2(y,z)</a:t>
                </a:r>
              </a:p>
            </p:txBody>
          </p:sp>
          <p:sp>
            <p:nvSpPr>
              <p:cNvPr id="1542275" name="Text Box 131"/>
              <p:cNvSpPr txBox="1">
                <a:spLocks noChangeArrowheads="1"/>
              </p:cNvSpPr>
              <p:nvPr/>
            </p:nvSpPr>
            <p:spPr bwMode="auto">
              <a:xfrm>
                <a:off x="4261" y="2360"/>
                <a:ext cx="66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10 + 4 = 14</a:t>
                </a:r>
              </a:p>
            </p:txBody>
          </p:sp>
          <p:sp>
            <p:nvSpPr>
              <p:cNvPr id="1542276" name="Line 132"/>
              <p:cNvSpPr>
                <a:spLocks noChangeShapeType="1"/>
              </p:cNvSpPr>
              <p:nvPr/>
            </p:nvSpPr>
            <p:spPr bwMode="auto">
              <a:xfrm>
                <a:off x="2130" y="2303"/>
                <a:ext cx="3456"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72726" name="Group 133"/>
            <p:cNvGrpSpPr>
              <a:grpSpLocks/>
            </p:cNvGrpSpPr>
            <p:nvPr/>
          </p:nvGrpSpPr>
          <p:grpSpPr bwMode="auto">
            <a:xfrm>
              <a:off x="2130" y="2764"/>
              <a:ext cx="3456" cy="249"/>
              <a:chOff x="2130" y="2591"/>
              <a:chExt cx="3456" cy="249"/>
            </a:xfrm>
          </p:grpSpPr>
          <p:sp>
            <p:nvSpPr>
              <p:cNvPr id="1542278" name="Text Box 134"/>
              <p:cNvSpPr txBox="1">
                <a:spLocks noChangeArrowheads="1"/>
              </p:cNvSpPr>
              <p:nvPr/>
            </p:nvSpPr>
            <p:spPr bwMode="auto">
              <a:xfrm>
                <a:off x="2360" y="2648"/>
                <a:ext cx="8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o</a:t>
                </a:r>
              </a:p>
            </p:txBody>
          </p:sp>
          <p:sp>
            <p:nvSpPr>
              <p:cNvPr id="1542279" name="Text Box 135"/>
              <p:cNvSpPr txBox="1">
                <a:spLocks noChangeArrowheads="1"/>
              </p:cNvSpPr>
              <p:nvPr/>
            </p:nvSpPr>
            <p:spPr bwMode="auto">
              <a:xfrm>
                <a:off x="2821" y="2648"/>
                <a:ext cx="117"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t1</a:t>
                </a:r>
              </a:p>
            </p:txBody>
          </p:sp>
          <p:sp>
            <p:nvSpPr>
              <p:cNvPr id="1542280" name="Text Box 136"/>
              <p:cNvSpPr txBox="1">
                <a:spLocks noChangeArrowheads="1"/>
              </p:cNvSpPr>
              <p:nvPr/>
            </p:nvSpPr>
            <p:spPr bwMode="auto">
              <a:xfrm>
                <a:off x="3282" y="2648"/>
                <a:ext cx="409"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INV(w)</a:t>
                </a:r>
              </a:p>
            </p:txBody>
          </p:sp>
          <p:sp>
            <p:nvSpPr>
              <p:cNvPr id="1542281" name="Text Box 137"/>
              <p:cNvSpPr txBox="1">
                <a:spLocks noChangeArrowheads="1"/>
              </p:cNvSpPr>
              <p:nvPr/>
            </p:nvSpPr>
            <p:spPr bwMode="auto">
              <a:xfrm>
                <a:off x="4261" y="2648"/>
                <a:ext cx="66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14 + 2 = 16</a:t>
                </a:r>
              </a:p>
            </p:txBody>
          </p:sp>
          <p:sp>
            <p:nvSpPr>
              <p:cNvPr id="1542282" name="Line 138"/>
              <p:cNvSpPr>
                <a:spLocks noChangeShapeType="1"/>
              </p:cNvSpPr>
              <p:nvPr/>
            </p:nvSpPr>
            <p:spPr bwMode="auto">
              <a:xfrm>
                <a:off x="2130" y="2591"/>
                <a:ext cx="3456"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72727" name="Group 139"/>
            <p:cNvGrpSpPr>
              <a:grpSpLocks/>
            </p:cNvGrpSpPr>
            <p:nvPr/>
          </p:nvGrpSpPr>
          <p:grpSpPr bwMode="auto">
            <a:xfrm>
              <a:off x="2648" y="3340"/>
              <a:ext cx="2937" cy="250"/>
              <a:chOff x="2648" y="3167"/>
              <a:chExt cx="2937" cy="250"/>
            </a:xfrm>
          </p:grpSpPr>
          <p:sp>
            <p:nvSpPr>
              <p:cNvPr id="1542284" name="Text Box 140"/>
              <p:cNvSpPr txBox="1">
                <a:spLocks noChangeArrowheads="1"/>
              </p:cNvSpPr>
              <p:nvPr/>
            </p:nvSpPr>
            <p:spPr bwMode="auto">
              <a:xfrm>
                <a:off x="2821" y="3225"/>
                <a:ext cx="21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t6B</a:t>
                </a:r>
              </a:p>
            </p:txBody>
          </p:sp>
          <p:sp>
            <p:nvSpPr>
              <p:cNvPr id="1542285" name="Text Box 141"/>
              <p:cNvSpPr txBox="1">
                <a:spLocks noChangeArrowheads="1"/>
              </p:cNvSpPr>
              <p:nvPr/>
            </p:nvSpPr>
            <p:spPr bwMode="auto">
              <a:xfrm>
                <a:off x="3282" y="3225"/>
                <a:ext cx="765"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AOI21(x,d,a)</a:t>
                </a:r>
              </a:p>
            </p:txBody>
          </p:sp>
          <p:sp>
            <p:nvSpPr>
              <p:cNvPr id="1542286" name="Text Box 142"/>
              <p:cNvSpPr txBox="1">
                <a:spLocks noChangeArrowheads="1"/>
              </p:cNvSpPr>
              <p:nvPr/>
            </p:nvSpPr>
            <p:spPr bwMode="auto">
              <a:xfrm>
                <a:off x="4261" y="3225"/>
                <a:ext cx="66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10 + 6 = 16</a:t>
                </a:r>
              </a:p>
            </p:txBody>
          </p:sp>
          <p:sp>
            <p:nvSpPr>
              <p:cNvPr id="1542287" name="Line 143"/>
              <p:cNvSpPr>
                <a:spLocks noChangeShapeType="1"/>
              </p:cNvSpPr>
              <p:nvPr/>
            </p:nvSpPr>
            <p:spPr bwMode="auto">
              <a:xfrm>
                <a:off x="2648" y="3167"/>
                <a:ext cx="2937"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sp>
        <p:nvSpPr>
          <p:cNvPr id="1542289" name="Text Box 145"/>
          <p:cNvSpPr txBox="1">
            <a:spLocks noChangeArrowheads="1"/>
          </p:cNvSpPr>
          <p:nvPr/>
        </p:nvSpPr>
        <p:spPr bwMode="auto">
          <a:xfrm>
            <a:off x="6764338" y="1644650"/>
            <a:ext cx="2003425"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b="1">
                <a:solidFill>
                  <a:srgbClr val="FF0000"/>
                </a:solidFill>
                <a:cs typeface="+mn-cs"/>
              </a:rPr>
              <a:t>Same as before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22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228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 Giovanni De Micheli</a:t>
            </a:r>
          </a:p>
        </p:txBody>
      </p:sp>
      <p:sp>
        <p:nvSpPr>
          <p:cNvPr id="5" name="Slide Number Placeholder 4"/>
          <p:cNvSpPr>
            <a:spLocks noGrp="1"/>
          </p:cNvSpPr>
          <p:nvPr>
            <p:ph type="sldNum" sz="quarter" idx="11"/>
          </p:nvPr>
        </p:nvSpPr>
        <p:spPr/>
        <p:txBody>
          <a:bodyPr/>
          <a:lstStyle/>
          <a:p>
            <a:pPr>
              <a:defRPr/>
            </a:pPr>
            <a:fld id="{43517631-AF8B-2641-8591-1BB48658FC62}" type="slidenum">
              <a:rPr lang="en-US"/>
              <a:pPr>
                <a:defRPr/>
              </a:pPr>
              <a:t>28</a:t>
            </a:fld>
            <a:endParaRPr lang="en-US"/>
          </a:p>
        </p:txBody>
      </p:sp>
      <p:sp>
        <p:nvSpPr>
          <p:cNvPr id="1547266" name="Rectangle 2"/>
          <p:cNvSpPr>
            <a:spLocks noGrp="1" noChangeArrowheads="1"/>
          </p:cNvSpPr>
          <p:nvPr>
            <p:ph type="title"/>
          </p:nvPr>
        </p:nvSpPr>
        <p:spPr/>
        <p:txBody>
          <a:bodyPr/>
          <a:lstStyle/>
          <a:p>
            <a:pPr>
              <a:defRPr/>
            </a:pPr>
            <a:r>
              <a:rPr lang="en-US">
                <a:cs typeface="+mj-cs"/>
              </a:rPr>
              <a:t>Example – minimum delay cover</a:t>
            </a:r>
          </a:p>
        </p:txBody>
      </p:sp>
      <p:sp>
        <p:nvSpPr>
          <p:cNvPr id="1547267" name="Rectangle 3"/>
          <p:cNvSpPr>
            <a:spLocks noGrp="1" noChangeArrowheads="1"/>
          </p:cNvSpPr>
          <p:nvPr>
            <p:ph type="body" idx="1"/>
          </p:nvPr>
        </p:nvSpPr>
        <p:spPr>
          <a:xfrm>
            <a:off x="228600" y="1066800"/>
            <a:ext cx="8915400" cy="5219700"/>
          </a:xfrm>
        </p:spPr>
        <p:txBody>
          <a:bodyPr/>
          <a:lstStyle/>
          <a:p>
            <a:pPr>
              <a:lnSpc>
                <a:spcPct val="135000"/>
              </a:lnSpc>
              <a:defRPr/>
            </a:pPr>
            <a:r>
              <a:rPr lang="en-US" sz="2400">
                <a:cs typeface="+mn-cs"/>
              </a:rPr>
              <a:t>Delays:  </a:t>
            </a:r>
            <a:r>
              <a:rPr lang="en-US" sz="2400">
                <a:solidFill>
                  <a:schemeClr val="tx2"/>
                </a:solidFill>
                <a:cs typeface="+mn-cs"/>
              </a:rPr>
              <a:t>INV: </a:t>
            </a:r>
            <a:r>
              <a:rPr lang="en-US" sz="2400">
                <a:cs typeface="+mn-cs"/>
              </a:rPr>
              <a:t>1+load  </a:t>
            </a:r>
            <a:r>
              <a:rPr lang="en-US" sz="2400">
                <a:solidFill>
                  <a:schemeClr val="tx2"/>
                </a:solidFill>
                <a:cs typeface="+mn-cs"/>
              </a:rPr>
              <a:t> NAND2: </a:t>
            </a:r>
            <a:r>
              <a:rPr lang="en-US" sz="2400">
                <a:cs typeface="+mn-cs"/>
              </a:rPr>
              <a:t>3+load   </a:t>
            </a:r>
            <a:r>
              <a:rPr lang="en-US" sz="2400">
                <a:solidFill>
                  <a:schemeClr val="tx2"/>
                </a:solidFill>
                <a:cs typeface="+mn-cs"/>
              </a:rPr>
              <a:t>AND2</a:t>
            </a:r>
            <a:r>
              <a:rPr lang="en-US" sz="2400">
                <a:cs typeface="+mn-cs"/>
              </a:rPr>
              <a:t>: 4+load   </a:t>
            </a:r>
            <a:r>
              <a:rPr lang="en-US" sz="2400">
                <a:solidFill>
                  <a:schemeClr val="tx2"/>
                </a:solidFill>
                <a:cs typeface="+mn-cs"/>
              </a:rPr>
              <a:t>AOI21:</a:t>
            </a:r>
            <a:r>
              <a:rPr lang="en-US" sz="2400">
                <a:cs typeface="+mn-cs"/>
              </a:rPr>
              <a:t> 9+load</a:t>
            </a:r>
          </a:p>
          <a:p>
            <a:pPr>
              <a:lnSpc>
                <a:spcPct val="135000"/>
              </a:lnSpc>
              <a:defRPr/>
            </a:pPr>
            <a:r>
              <a:rPr lang="en-US" sz="2400">
                <a:cs typeface="+mn-cs"/>
              </a:rPr>
              <a:t>All inputs are stable at time 0, except for t</a:t>
            </a:r>
            <a:r>
              <a:rPr lang="en-US" sz="2400" baseline="-25000">
                <a:cs typeface="+mn-cs"/>
              </a:rPr>
              <a:t>d</a:t>
            </a:r>
            <a:r>
              <a:rPr lang="en-US" sz="2400">
                <a:cs typeface="+mn-cs"/>
              </a:rPr>
              <a:t> = 6</a:t>
            </a:r>
          </a:p>
          <a:p>
            <a:pPr>
              <a:lnSpc>
                <a:spcPct val="135000"/>
              </a:lnSpc>
              <a:defRPr/>
            </a:pPr>
            <a:r>
              <a:rPr lang="en-US" sz="2400">
                <a:cs typeface="+mn-cs"/>
              </a:rPr>
              <a:t>All loads are 1 (for cells seen so far)</a:t>
            </a:r>
          </a:p>
          <a:p>
            <a:pPr>
              <a:lnSpc>
                <a:spcPct val="135000"/>
              </a:lnSpc>
              <a:defRPr/>
            </a:pPr>
            <a:r>
              <a:rPr lang="en-US" sz="2400">
                <a:cs typeface="+mn-cs"/>
              </a:rPr>
              <a:t>Add new cell </a:t>
            </a:r>
            <a:r>
              <a:rPr lang="en-US" sz="2400">
                <a:solidFill>
                  <a:schemeClr val="tx2"/>
                </a:solidFill>
                <a:cs typeface="+mn-cs"/>
              </a:rPr>
              <a:t>SINV</a:t>
            </a:r>
            <a:r>
              <a:rPr lang="en-US" sz="2400">
                <a:cs typeface="+mn-cs"/>
              </a:rPr>
              <a:t> with delay</a:t>
            </a:r>
            <a:r>
              <a:rPr lang="en-US" sz="2400">
                <a:solidFill>
                  <a:schemeClr val="tx2"/>
                </a:solidFill>
                <a:cs typeface="+mn-cs"/>
              </a:rPr>
              <a:t> 1 + ½ load</a:t>
            </a:r>
            <a:r>
              <a:rPr lang="en-US" sz="2400">
                <a:cs typeface="+mn-cs"/>
              </a:rPr>
              <a:t> and load </a:t>
            </a:r>
            <a:r>
              <a:rPr lang="en-US" sz="2400">
                <a:solidFill>
                  <a:schemeClr val="tx2"/>
                </a:solidFill>
                <a:cs typeface="+mn-cs"/>
              </a:rPr>
              <a:t>2</a:t>
            </a:r>
          </a:p>
          <a:p>
            <a:pPr>
              <a:lnSpc>
                <a:spcPct val="135000"/>
              </a:lnSpc>
              <a:defRPr/>
            </a:pPr>
            <a:r>
              <a:rPr lang="en-US" sz="2400">
                <a:cs typeface="+mn-cs"/>
              </a:rPr>
              <a:t>The sub-network drives a load of 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4726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7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Footer Placeholder 3"/>
          <p:cNvSpPr>
            <a:spLocks noGrp="1"/>
          </p:cNvSpPr>
          <p:nvPr>
            <p:ph type="ftr" sz="quarter" idx="10"/>
          </p:nvPr>
        </p:nvSpPr>
        <p:spPr/>
        <p:txBody>
          <a:bodyPr/>
          <a:lstStyle/>
          <a:p>
            <a:pPr>
              <a:defRPr/>
            </a:pPr>
            <a:r>
              <a:rPr lang="en-US"/>
              <a:t>(c) Giovanni De Micheli</a:t>
            </a:r>
          </a:p>
        </p:txBody>
      </p:sp>
      <p:sp>
        <p:nvSpPr>
          <p:cNvPr id="177" name="Slide Number Placeholder 4"/>
          <p:cNvSpPr>
            <a:spLocks noGrp="1"/>
          </p:cNvSpPr>
          <p:nvPr>
            <p:ph type="sldNum" sz="quarter" idx="11"/>
          </p:nvPr>
        </p:nvSpPr>
        <p:spPr/>
        <p:txBody>
          <a:bodyPr/>
          <a:lstStyle/>
          <a:p>
            <a:pPr>
              <a:defRPr/>
            </a:pPr>
            <a:fld id="{DF47333A-D572-864A-A119-25CF18C7A100}" type="slidenum">
              <a:rPr lang="en-US"/>
              <a:pPr>
                <a:defRPr/>
              </a:pPr>
              <a:t>29</a:t>
            </a:fld>
            <a:endParaRPr lang="en-US"/>
          </a:p>
        </p:txBody>
      </p:sp>
      <p:sp>
        <p:nvSpPr>
          <p:cNvPr id="1546242" name="Rectangle 2"/>
          <p:cNvSpPr>
            <a:spLocks noGrp="1" noChangeArrowheads="1"/>
          </p:cNvSpPr>
          <p:nvPr>
            <p:ph type="title"/>
          </p:nvPr>
        </p:nvSpPr>
        <p:spPr/>
        <p:txBody>
          <a:bodyPr/>
          <a:lstStyle/>
          <a:p>
            <a:pPr>
              <a:defRPr/>
            </a:pPr>
            <a:r>
              <a:rPr lang="en-US">
                <a:cs typeface="+mj-cs"/>
              </a:rPr>
              <a:t>Example – minimum delay cover</a:t>
            </a:r>
          </a:p>
        </p:txBody>
      </p:sp>
      <p:sp>
        <p:nvSpPr>
          <p:cNvPr id="1546348" name="Rectangle 108"/>
          <p:cNvSpPr>
            <a:spLocks noChangeArrowheads="1"/>
          </p:cNvSpPr>
          <p:nvPr/>
        </p:nvSpPr>
        <p:spPr bwMode="auto">
          <a:xfrm>
            <a:off x="8272463" y="5529263"/>
            <a:ext cx="503237" cy="365125"/>
          </a:xfrm>
          <a:prstGeom prst="rect">
            <a:avLst/>
          </a:prstGeom>
          <a:noFill/>
          <a:ln w="254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1546410" name="Group 170"/>
          <p:cNvGrpSpPr>
            <a:grpSpLocks/>
          </p:cNvGrpSpPr>
          <p:nvPr/>
        </p:nvGrpSpPr>
        <p:grpSpPr bwMode="auto">
          <a:xfrm>
            <a:off x="4203700" y="4570413"/>
            <a:ext cx="4662488" cy="396875"/>
            <a:chOff x="2648" y="2879"/>
            <a:chExt cx="2937" cy="250"/>
          </a:xfrm>
        </p:grpSpPr>
        <p:sp>
          <p:nvSpPr>
            <p:cNvPr id="1546354" name="Text Box 114"/>
            <p:cNvSpPr txBox="1">
              <a:spLocks noChangeArrowheads="1"/>
            </p:cNvSpPr>
            <p:nvPr/>
          </p:nvSpPr>
          <p:spPr bwMode="auto">
            <a:xfrm>
              <a:off x="2821" y="2937"/>
              <a:ext cx="117"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t3</a:t>
              </a:r>
            </a:p>
          </p:txBody>
        </p:sp>
        <p:sp>
          <p:nvSpPr>
            <p:cNvPr id="1546355" name="Text Box 115"/>
            <p:cNvSpPr txBox="1">
              <a:spLocks noChangeArrowheads="1"/>
            </p:cNvSpPr>
            <p:nvPr/>
          </p:nvSpPr>
          <p:spPr bwMode="auto">
            <a:xfrm>
              <a:off x="3224" y="2937"/>
              <a:ext cx="621"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AND2(y,z)</a:t>
              </a:r>
            </a:p>
          </p:txBody>
        </p:sp>
        <p:sp>
          <p:nvSpPr>
            <p:cNvPr id="1546356" name="Text Box 116"/>
            <p:cNvSpPr txBox="1">
              <a:spLocks noChangeArrowheads="1"/>
            </p:cNvSpPr>
            <p:nvPr/>
          </p:nvSpPr>
          <p:spPr bwMode="auto">
            <a:xfrm>
              <a:off x="5239" y="2937"/>
              <a:ext cx="14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19</a:t>
              </a:r>
            </a:p>
          </p:txBody>
        </p:sp>
        <p:sp>
          <p:nvSpPr>
            <p:cNvPr id="1546357" name="Line 117"/>
            <p:cNvSpPr>
              <a:spLocks noChangeShapeType="1"/>
            </p:cNvSpPr>
            <p:nvPr/>
          </p:nvSpPr>
          <p:spPr bwMode="auto">
            <a:xfrm>
              <a:off x="2648" y="2879"/>
              <a:ext cx="2937"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546409" name="Group 169"/>
          <p:cNvGrpSpPr>
            <a:grpSpLocks/>
          </p:cNvGrpSpPr>
          <p:nvPr/>
        </p:nvGrpSpPr>
        <p:grpSpPr bwMode="auto">
          <a:xfrm>
            <a:off x="3381375" y="4113213"/>
            <a:ext cx="5486400" cy="395287"/>
            <a:chOff x="2130" y="2591"/>
            <a:chExt cx="3456" cy="249"/>
          </a:xfrm>
        </p:grpSpPr>
        <p:sp>
          <p:nvSpPr>
            <p:cNvPr id="1546368" name="Text Box 128"/>
            <p:cNvSpPr txBox="1">
              <a:spLocks noChangeArrowheads="1"/>
            </p:cNvSpPr>
            <p:nvPr/>
          </p:nvSpPr>
          <p:spPr bwMode="auto">
            <a:xfrm>
              <a:off x="2360" y="2648"/>
              <a:ext cx="8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o</a:t>
              </a:r>
            </a:p>
          </p:txBody>
        </p:sp>
        <p:sp>
          <p:nvSpPr>
            <p:cNvPr id="1546369" name="Text Box 129"/>
            <p:cNvSpPr txBox="1">
              <a:spLocks noChangeArrowheads="1"/>
            </p:cNvSpPr>
            <p:nvPr/>
          </p:nvSpPr>
          <p:spPr bwMode="auto">
            <a:xfrm>
              <a:off x="2821" y="2648"/>
              <a:ext cx="117"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t1</a:t>
              </a:r>
            </a:p>
          </p:txBody>
        </p:sp>
        <p:sp>
          <p:nvSpPr>
            <p:cNvPr id="1546370" name="Text Box 130"/>
            <p:cNvSpPr txBox="1">
              <a:spLocks noChangeArrowheads="1"/>
            </p:cNvSpPr>
            <p:nvPr/>
          </p:nvSpPr>
          <p:spPr bwMode="auto">
            <a:xfrm>
              <a:off x="3224" y="2648"/>
              <a:ext cx="409"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INV(w)</a:t>
              </a:r>
            </a:p>
          </p:txBody>
        </p:sp>
        <p:sp>
          <p:nvSpPr>
            <p:cNvPr id="1546371" name="Text Box 131"/>
            <p:cNvSpPr txBox="1">
              <a:spLocks noChangeArrowheads="1"/>
            </p:cNvSpPr>
            <p:nvPr/>
          </p:nvSpPr>
          <p:spPr bwMode="auto">
            <a:xfrm>
              <a:off x="5239" y="2648"/>
              <a:ext cx="14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20</a:t>
              </a:r>
            </a:p>
          </p:txBody>
        </p:sp>
        <p:sp>
          <p:nvSpPr>
            <p:cNvPr id="1546372" name="Line 132"/>
            <p:cNvSpPr>
              <a:spLocks noChangeShapeType="1"/>
            </p:cNvSpPr>
            <p:nvPr/>
          </p:nvSpPr>
          <p:spPr bwMode="auto">
            <a:xfrm>
              <a:off x="2130" y="2591"/>
              <a:ext cx="3456"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76807" name="Group 174"/>
          <p:cNvGrpSpPr>
            <a:grpSpLocks/>
          </p:cNvGrpSpPr>
          <p:nvPr/>
        </p:nvGrpSpPr>
        <p:grpSpPr bwMode="auto">
          <a:xfrm>
            <a:off x="273050" y="1370013"/>
            <a:ext cx="8593138" cy="5027612"/>
            <a:chOff x="172" y="863"/>
            <a:chExt cx="5413" cy="3167"/>
          </a:xfrm>
        </p:grpSpPr>
        <p:sp>
          <p:nvSpPr>
            <p:cNvPr id="1546245" name="Rectangle 5"/>
            <p:cNvSpPr>
              <a:spLocks noChangeArrowheads="1"/>
            </p:cNvSpPr>
            <p:nvPr/>
          </p:nvSpPr>
          <p:spPr bwMode="auto">
            <a:xfrm>
              <a:off x="172" y="863"/>
              <a:ext cx="5413" cy="3167"/>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246" name="Line 6"/>
            <p:cNvSpPr>
              <a:spLocks noChangeShapeType="1"/>
            </p:cNvSpPr>
            <p:nvPr/>
          </p:nvSpPr>
          <p:spPr bwMode="auto">
            <a:xfrm>
              <a:off x="1036" y="863"/>
              <a:ext cx="0" cy="3167"/>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247" name="Line 7"/>
            <p:cNvSpPr>
              <a:spLocks noChangeShapeType="1"/>
            </p:cNvSpPr>
            <p:nvPr/>
          </p:nvSpPr>
          <p:spPr bwMode="auto">
            <a:xfrm>
              <a:off x="2130" y="863"/>
              <a:ext cx="0" cy="3167"/>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248" name="Line 8"/>
            <p:cNvSpPr>
              <a:spLocks noChangeShapeType="1"/>
            </p:cNvSpPr>
            <p:nvPr/>
          </p:nvSpPr>
          <p:spPr bwMode="auto">
            <a:xfrm>
              <a:off x="2648" y="863"/>
              <a:ext cx="0" cy="3167"/>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249" name="Line 9"/>
            <p:cNvSpPr>
              <a:spLocks noChangeShapeType="1"/>
            </p:cNvSpPr>
            <p:nvPr/>
          </p:nvSpPr>
          <p:spPr bwMode="auto">
            <a:xfrm>
              <a:off x="3167" y="863"/>
              <a:ext cx="0" cy="3167"/>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250" name="Line 10"/>
            <p:cNvSpPr>
              <a:spLocks noChangeShapeType="1"/>
            </p:cNvSpPr>
            <p:nvPr/>
          </p:nvSpPr>
          <p:spPr bwMode="auto">
            <a:xfrm>
              <a:off x="4030" y="863"/>
              <a:ext cx="0" cy="3167"/>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76869" name="Group 11"/>
            <p:cNvGrpSpPr>
              <a:grpSpLocks/>
            </p:cNvGrpSpPr>
            <p:nvPr/>
          </p:nvGrpSpPr>
          <p:grpSpPr bwMode="auto">
            <a:xfrm>
              <a:off x="287" y="1554"/>
              <a:ext cx="627" cy="2381"/>
              <a:chOff x="287" y="1381"/>
              <a:chExt cx="627" cy="2381"/>
            </a:xfrm>
          </p:grpSpPr>
          <p:grpSp>
            <p:nvGrpSpPr>
              <p:cNvPr id="76917" name="Group 12"/>
              <p:cNvGrpSpPr>
                <a:grpSpLocks/>
              </p:cNvGrpSpPr>
              <p:nvPr/>
            </p:nvGrpSpPr>
            <p:grpSpPr bwMode="auto">
              <a:xfrm>
                <a:off x="287" y="1381"/>
                <a:ext cx="576" cy="2303"/>
                <a:chOff x="287" y="1381"/>
                <a:chExt cx="576" cy="2303"/>
              </a:xfrm>
            </p:grpSpPr>
            <p:grpSp>
              <p:nvGrpSpPr>
                <p:cNvPr id="76927" name="Group 13"/>
                <p:cNvGrpSpPr>
                  <a:grpSpLocks/>
                </p:cNvGrpSpPr>
                <p:nvPr/>
              </p:nvGrpSpPr>
              <p:grpSpPr bwMode="auto">
                <a:xfrm>
                  <a:off x="460" y="2129"/>
                  <a:ext cx="231" cy="276"/>
                  <a:chOff x="575" y="2257"/>
                  <a:chExt cx="231" cy="276"/>
                </a:xfrm>
              </p:grpSpPr>
              <p:grpSp>
                <p:nvGrpSpPr>
                  <p:cNvPr id="76963" name="Group 14"/>
                  <p:cNvGrpSpPr>
                    <a:grpSpLocks/>
                  </p:cNvGrpSpPr>
                  <p:nvPr/>
                </p:nvGrpSpPr>
                <p:grpSpPr bwMode="auto">
                  <a:xfrm>
                    <a:off x="575" y="2303"/>
                    <a:ext cx="231" cy="230"/>
                    <a:chOff x="673" y="1899"/>
                    <a:chExt cx="231" cy="230"/>
                  </a:xfrm>
                </p:grpSpPr>
                <p:sp>
                  <p:nvSpPr>
                    <p:cNvPr id="1546255" name="Arc 15"/>
                    <p:cNvSpPr>
                      <a:spLocks/>
                    </p:cNvSpPr>
                    <p:nvPr/>
                  </p:nvSpPr>
                  <p:spPr bwMode="auto">
                    <a:xfrm rot="-5400000">
                      <a:off x="614" y="1957"/>
                      <a:ext cx="230"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256" name="Arc 16"/>
                    <p:cNvSpPr>
                      <a:spLocks/>
                    </p:cNvSpPr>
                    <p:nvPr/>
                  </p:nvSpPr>
                  <p:spPr bwMode="auto">
                    <a:xfrm rot="16200000" flipV="1">
                      <a:off x="727" y="1958"/>
                      <a:ext cx="230"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257" name="Line 17"/>
                    <p:cNvSpPr>
                      <a:spLocks noChangeShapeType="1"/>
                    </p:cNvSpPr>
                    <p:nvPr/>
                  </p:nvSpPr>
                  <p:spPr bwMode="auto">
                    <a:xfrm rot="-5400000">
                      <a:off x="789" y="2013"/>
                      <a:ext cx="0"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546258" name="Oval 18"/>
                  <p:cNvSpPr>
                    <a:spLocks noChangeArrowheads="1"/>
                  </p:cNvSpPr>
                  <p:nvPr/>
                </p:nvSpPr>
                <p:spPr bwMode="auto">
                  <a:xfrm>
                    <a:off x="667" y="2257"/>
                    <a:ext cx="46" cy="46"/>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76928" name="Group 19"/>
                <p:cNvGrpSpPr>
                  <a:grpSpLocks/>
                </p:cNvGrpSpPr>
                <p:nvPr/>
              </p:nvGrpSpPr>
              <p:grpSpPr bwMode="auto">
                <a:xfrm>
                  <a:off x="460" y="1611"/>
                  <a:ext cx="230" cy="276"/>
                  <a:chOff x="575" y="2257"/>
                  <a:chExt cx="230" cy="276"/>
                </a:xfrm>
              </p:grpSpPr>
              <p:sp>
                <p:nvSpPr>
                  <p:cNvPr id="1546260" name="Line 20"/>
                  <p:cNvSpPr>
                    <a:spLocks noChangeShapeType="1"/>
                  </p:cNvSpPr>
                  <p:nvPr/>
                </p:nvSpPr>
                <p:spPr bwMode="auto">
                  <a:xfrm flipH="1">
                    <a:off x="575" y="2303"/>
                    <a:ext cx="117"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261" name="Line 21"/>
                  <p:cNvSpPr>
                    <a:spLocks noChangeShapeType="1"/>
                  </p:cNvSpPr>
                  <p:nvPr/>
                </p:nvSpPr>
                <p:spPr bwMode="auto">
                  <a:xfrm>
                    <a:off x="690" y="2303"/>
                    <a:ext cx="115"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262" name="Line 22"/>
                  <p:cNvSpPr>
                    <a:spLocks noChangeShapeType="1"/>
                  </p:cNvSpPr>
                  <p:nvPr/>
                </p:nvSpPr>
                <p:spPr bwMode="auto">
                  <a:xfrm>
                    <a:off x="575" y="2533"/>
                    <a:ext cx="23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263" name="Oval 23"/>
                  <p:cNvSpPr>
                    <a:spLocks noChangeArrowheads="1"/>
                  </p:cNvSpPr>
                  <p:nvPr/>
                </p:nvSpPr>
                <p:spPr bwMode="auto">
                  <a:xfrm>
                    <a:off x="667" y="2257"/>
                    <a:ext cx="46" cy="46"/>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76929" name="Group 24"/>
                <p:cNvGrpSpPr>
                  <a:grpSpLocks/>
                </p:cNvGrpSpPr>
                <p:nvPr/>
              </p:nvGrpSpPr>
              <p:grpSpPr bwMode="auto">
                <a:xfrm>
                  <a:off x="287" y="2648"/>
                  <a:ext cx="230" cy="276"/>
                  <a:chOff x="575" y="2257"/>
                  <a:chExt cx="230" cy="276"/>
                </a:xfrm>
              </p:grpSpPr>
              <p:sp>
                <p:nvSpPr>
                  <p:cNvPr id="1546265" name="Line 25"/>
                  <p:cNvSpPr>
                    <a:spLocks noChangeShapeType="1"/>
                  </p:cNvSpPr>
                  <p:nvPr/>
                </p:nvSpPr>
                <p:spPr bwMode="auto">
                  <a:xfrm flipH="1">
                    <a:off x="575" y="2303"/>
                    <a:ext cx="117"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266" name="Line 26"/>
                  <p:cNvSpPr>
                    <a:spLocks noChangeShapeType="1"/>
                  </p:cNvSpPr>
                  <p:nvPr/>
                </p:nvSpPr>
                <p:spPr bwMode="auto">
                  <a:xfrm>
                    <a:off x="690" y="2303"/>
                    <a:ext cx="115"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267" name="Line 27"/>
                  <p:cNvSpPr>
                    <a:spLocks noChangeShapeType="1"/>
                  </p:cNvSpPr>
                  <p:nvPr/>
                </p:nvSpPr>
                <p:spPr bwMode="auto">
                  <a:xfrm>
                    <a:off x="575" y="2533"/>
                    <a:ext cx="23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268" name="Oval 28"/>
                  <p:cNvSpPr>
                    <a:spLocks noChangeArrowheads="1"/>
                  </p:cNvSpPr>
                  <p:nvPr/>
                </p:nvSpPr>
                <p:spPr bwMode="auto">
                  <a:xfrm>
                    <a:off x="667" y="2257"/>
                    <a:ext cx="46" cy="46"/>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76930" name="Group 29"/>
                <p:cNvGrpSpPr>
                  <a:grpSpLocks/>
                </p:cNvGrpSpPr>
                <p:nvPr/>
              </p:nvGrpSpPr>
              <p:grpSpPr bwMode="auto">
                <a:xfrm>
                  <a:off x="632" y="2648"/>
                  <a:ext cx="231" cy="276"/>
                  <a:chOff x="575" y="2257"/>
                  <a:chExt cx="231" cy="276"/>
                </a:xfrm>
              </p:grpSpPr>
              <p:grpSp>
                <p:nvGrpSpPr>
                  <p:cNvPr id="76950" name="Group 30"/>
                  <p:cNvGrpSpPr>
                    <a:grpSpLocks/>
                  </p:cNvGrpSpPr>
                  <p:nvPr/>
                </p:nvGrpSpPr>
                <p:grpSpPr bwMode="auto">
                  <a:xfrm>
                    <a:off x="575" y="2303"/>
                    <a:ext cx="231" cy="230"/>
                    <a:chOff x="673" y="1899"/>
                    <a:chExt cx="231" cy="230"/>
                  </a:xfrm>
                </p:grpSpPr>
                <p:sp>
                  <p:nvSpPr>
                    <p:cNvPr id="1546271" name="Arc 31"/>
                    <p:cNvSpPr>
                      <a:spLocks/>
                    </p:cNvSpPr>
                    <p:nvPr/>
                  </p:nvSpPr>
                  <p:spPr bwMode="auto">
                    <a:xfrm rot="-5400000">
                      <a:off x="614" y="1958"/>
                      <a:ext cx="230"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272" name="Arc 32"/>
                    <p:cNvSpPr>
                      <a:spLocks/>
                    </p:cNvSpPr>
                    <p:nvPr/>
                  </p:nvSpPr>
                  <p:spPr bwMode="auto">
                    <a:xfrm rot="16200000" flipV="1">
                      <a:off x="727" y="1958"/>
                      <a:ext cx="230"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273" name="Line 33"/>
                    <p:cNvSpPr>
                      <a:spLocks noChangeShapeType="1"/>
                    </p:cNvSpPr>
                    <p:nvPr/>
                  </p:nvSpPr>
                  <p:spPr bwMode="auto">
                    <a:xfrm rot="-5400000">
                      <a:off x="789" y="2013"/>
                      <a:ext cx="0"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546274" name="Oval 34"/>
                  <p:cNvSpPr>
                    <a:spLocks noChangeArrowheads="1"/>
                  </p:cNvSpPr>
                  <p:nvPr/>
                </p:nvSpPr>
                <p:spPr bwMode="auto">
                  <a:xfrm>
                    <a:off x="667" y="2257"/>
                    <a:ext cx="46" cy="46"/>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76931" name="Group 35"/>
                <p:cNvGrpSpPr>
                  <a:grpSpLocks/>
                </p:cNvGrpSpPr>
                <p:nvPr/>
              </p:nvGrpSpPr>
              <p:grpSpPr bwMode="auto">
                <a:xfrm>
                  <a:off x="575" y="3166"/>
                  <a:ext cx="231" cy="276"/>
                  <a:chOff x="575" y="2257"/>
                  <a:chExt cx="231" cy="276"/>
                </a:xfrm>
              </p:grpSpPr>
              <p:grpSp>
                <p:nvGrpSpPr>
                  <p:cNvPr id="76945" name="Group 36"/>
                  <p:cNvGrpSpPr>
                    <a:grpSpLocks/>
                  </p:cNvGrpSpPr>
                  <p:nvPr/>
                </p:nvGrpSpPr>
                <p:grpSpPr bwMode="auto">
                  <a:xfrm>
                    <a:off x="575" y="2303"/>
                    <a:ext cx="231" cy="230"/>
                    <a:chOff x="673" y="1899"/>
                    <a:chExt cx="231" cy="230"/>
                  </a:xfrm>
                </p:grpSpPr>
                <p:sp>
                  <p:nvSpPr>
                    <p:cNvPr id="1546277" name="Arc 37"/>
                    <p:cNvSpPr>
                      <a:spLocks/>
                    </p:cNvSpPr>
                    <p:nvPr/>
                  </p:nvSpPr>
                  <p:spPr bwMode="auto">
                    <a:xfrm rot="-5400000">
                      <a:off x="614" y="1958"/>
                      <a:ext cx="230"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278" name="Arc 38"/>
                    <p:cNvSpPr>
                      <a:spLocks/>
                    </p:cNvSpPr>
                    <p:nvPr/>
                  </p:nvSpPr>
                  <p:spPr bwMode="auto">
                    <a:xfrm rot="16200000" flipV="1">
                      <a:off x="727" y="1958"/>
                      <a:ext cx="230"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279" name="Line 39"/>
                    <p:cNvSpPr>
                      <a:spLocks noChangeShapeType="1"/>
                    </p:cNvSpPr>
                    <p:nvPr/>
                  </p:nvSpPr>
                  <p:spPr bwMode="auto">
                    <a:xfrm rot="-5400000">
                      <a:off x="789" y="2013"/>
                      <a:ext cx="0"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546280" name="Oval 40"/>
                  <p:cNvSpPr>
                    <a:spLocks noChangeArrowheads="1"/>
                  </p:cNvSpPr>
                  <p:nvPr/>
                </p:nvSpPr>
                <p:spPr bwMode="auto">
                  <a:xfrm>
                    <a:off x="667" y="2257"/>
                    <a:ext cx="46" cy="46"/>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546281" name="Line 41"/>
                <p:cNvSpPr>
                  <a:spLocks noChangeShapeType="1"/>
                </p:cNvSpPr>
                <p:nvPr/>
              </p:nvSpPr>
              <p:spPr bwMode="auto">
                <a:xfrm>
                  <a:off x="575" y="1888"/>
                  <a:ext cx="0" cy="242"/>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282" name="Line 42"/>
                <p:cNvSpPr>
                  <a:spLocks noChangeShapeType="1"/>
                </p:cNvSpPr>
                <p:nvPr/>
              </p:nvSpPr>
              <p:spPr bwMode="auto">
                <a:xfrm>
                  <a:off x="517" y="2406"/>
                  <a:ext cx="0" cy="126"/>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283" name="Line 43"/>
                <p:cNvSpPr>
                  <a:spLocks noChangeShapeType="1"/>
                </p:cNvSpPr>
                <p:nvPr/>
              </p:nvSpPr>
              <p:spPr bwMode="auto">
                <a:xfrm>
                  <a:off x="635" y="2406"/>
                  <a:ext cx="0" cy="127"/>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284" name="Line 44"/>
                <p:cNvSpPr>
                  <a:spLocks noChangeShapeType="1"/>
                </p:cNvSpPr>
                <p:nvPr/>
              </p:nvSpPr>
              <p:spPr bwMode="auto">
                <a:xfrm>
                  <a:off x="402" y="2533"/>
                  <a:ext cx="115"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285" name="Line 45"/>
                <p:cNvSpPr>
                  <a:spLocks noChangeShapeType="1"/>
                </p:cNvSpPr>
                <p:nvPr/>
              </p:nvSpPr>
              <p:spPr bwMode="auto">
                <a:xfrm>
                  <a:off x="632" y="2533"/>
                  <a:ext cx="115"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286" name="Line 46"/>
                <p:cNvSpPr>
                  <a:spLocks noChangeShapeType="1"/>
                </p:cNvSpPr>
                <p:nvPr/>
              </p:nvSpPr>
              <p:spPr bwMode="auto">
                <a:xfrm>
                  <a:off x="401" y="2533"/>
                  <a:ext cx="0" cy="115"/>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287" name="Line 47"/>
                <p:cNvSpPr>
                  <a:spLocks noChangeShapeType="1"/>
                </p:cNvSpPr>
                <p:nvPr/>
              </p:nvSpPr>
              <p:spPr bwMode="auto">
                <a:xfrm>
                  <a:off x="748" y="2533"/>
                  <a:ext cx="0" cy="115"/>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288" name="Line 48"/>
                <p:cNvSpPr>
                  <a:spLocks noChangeShapeType="1"/>
                </p:cNvSpPr>
                <p:nvPr/>
              </p:nvSpPr>
              <p:spPr bwMode="auto">
                <a:xfrm>
                  <a:off x="690" y="2924"/>
                  <a:ext cx="0" cy="242"/>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289" name="Line 49"/>
                <p:cNvSpPr>
                  <a:spLocks noChangeShapeType="1"/>
                </p:cNvSpPr>
                <p:nvPr/>
              </p:nvSpPr>
              <p:spPr bwMode="auto">
                <a:xfrm>
                  <a:off x="806" y="2924"/>
                  <a:ext cx="0" cy="242"/>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290" name="Line 50"/>
                <p:cNvSpPr>
                  <a:spLocks noChangeShapeType="1"/>
                </p:cNvSpPr>
                <p:nvPr/>
              </p:nvSpPr>
              <p:spPr bwMode="auto">
                <a:xfrm>
                  <a:off x="403" y="2924"/>
                  <a:ext cx="0" cy="242"/>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291" name="Line 51"/>
                <p:cNvSpPr>
                  <a:spLocks noChangeShapeType="1"/>
                </p:cNvSpPr>
                <p:nvPr/>
              </p:nvSpPr>
              <p:spPr bwMode="auto">
                <a:xfrm>
                  <a:off x="575" y="1381"/>
                  <a:ext cx="0"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292" name="Line 52"/>
                <p:cNvSpPr>
                  <a:spLocks noChangeShapeType="1"/>
                </p:cNvSpPr>
                <p:nvPr/>
              </p:nvSpPr>
              <p:spPr bwMode="auto">
                <a:xfrm>
                  <a:off x="748" y="3442"/>
                  <a:ext cx="0" cy="242"/>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293" name="Line 53"/>
                <p:cNvSpPr>
                  <a:spLocks noChangeShapeType="1"/>
                </p:cNvSpPr>
                <p:nvPr/>
              </p:nvSpPr>
              <p:spPr bwMode="auto">
                <a:xfrm>
                  <a:off x="632" y="3442"/>
                  <a:ext cx="0" cy="242"/>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546294" name="Text Box 54"/>
              <p:cNvSpPr txBox="1">
                <a:spLocks noChangeArrowheads="1"/>
              </p:cNvSpPr>
              <p:nvPr/>
            </p:nvSpPr>
            <p:spPr bwMode="auto">
              <a:xfrm>
                <a:off x="460" y="1381"/>
                <a:ext cx="8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o</a:t>
                </a:r>
              </a:p>
            </p:txBody>
          </p:sp>
          <p:sp>
            <p:nvSpPr>
              <p:cNvPr id="1546295" name="Text Box 55"/>
              <p:cNvSpPr txBox="1">
                <a:spLocks noChangeArrowheads="1"/>
              </p:cNvSpPr>
              <p:nvPr/>
            </p:nvSpPr>
            <p:spPr bwMode="auto">
              <a:xfrm>
                <a:off x="460" y="1957"/>
                <a:ext cx="10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w</a:t>
                </a:r>
              </a:p>
            </p:txBody>
          </p:sp>
          <p:sp>
            <p:nvSpPr>
              <p:cNvPr id="1546296" name="Text Box 56"/>
              <p:cNvSpPr txBox="1">
                <a:spLocks noChangeArrowheads="1"/>
              </p:cNvSpPr>
              <p:nvPr/>
            </p:nvSpPr>
            <p:spPr bwMode="auto">
              <a:xfrm>
                <a:off x="287" y="2447"/>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y</a:t>
                </a:r>
              </a:p>
            </p:txBody>
          </p:sp>
          <p:sp>
            <p:nvSpPr>
              <p:cNvPr id="1546297" name="Text Box 57"/>
              <p:cNvSpPr txBox="1">
                <a:spLocks noChangeArrowheads="1"/>
              </p:cNvSpPr>
              <p:nvPr/>
            </p:nvSpPr>
            <p:spPr bwMode="auto">
              <a:xfrm>
                <a:off x="806" y="2447"/>
                <a:ext cx="6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z</a:t>
                </a:r>
              </a:p>
            </p:txBody>
          </p:sp>
          <p:sp>
            <p:nvSpPr>
              <p:cNvPr id="1546298" name="Text Box 58"/>
              <p:cNvSpPr txBox="1">
                <a:spLocks noChangeArrowheads="1"/>
              </p:cNvSpPr>
              <p:nvPr/>
            </p:nvSpPr>
            <p:spPr bwMode="auto">
              <a:xfrm>
                <a:off x="287" y="3051"/>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a</a:t>
                </a:r>
              </a:p>
            </p:txBody>
          </p:sp>
          <p:sp>
            <p:nvSpPr>
              <p:cNvPr id="1546299" name="Text Box 59"/>
              <p:cNvSpPr txBox="1">
                <a:spLocks noChangeArrowheads="1"/>
              </p:cNvSpPr>
              <p:nvPr/>
            </p:nvSpPr>
            <p:spPr bwMode="auto">
              <a:xfrm>
                <a:off x="518" y="3570"/>
                <a:ext cx="8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b</a:t>
                </a:r>
              </a:p>
            </p:txBody>
          </p:sp>
          <p:sp>
            <p:nvSpPr>
              <p:cNvPr id="1546300" name="Text Box 60"/>
              <p:cNvSpPr txBox="1">
                <a:spLocks noChangeArrowheads="1"/>
              </p:cNvSpPr>
              <p:nvPr/>
            </p:nvSpPr>
            <p:spPr bwMode="auto">
              <a:xfrm>
                <a:off x="777" y="3570"/>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c</a:t>
                </a:r>
              </a:p>
            </p:txBody>
          </p:sp>
          <p:sp>
            <p:nvSpPr>
              <p:cNvPr id="1546301" name="Text Box 61"/>
              <p:cNvSpPr txBox="1">
                <a:spLocks noChangeArrowheads="1"/>
              </p:cNvSpPr>
              <p:nvPr/>
            </p:nvSpPr>
            <p:spPr bwMode="auto">
              <a:xfrm>
                <a:off x="834" y="3051"/>
                <a:ext cx="8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d</a:t>
                </a:r>
              </a:p>
            </p:txBody>
          </p:sp>
          <p:sp>
            <p:nvSpPr>
              <p:cNvPr id="1546302" name="Text Box 62"/>
              <p:cNvSpPr txBox="1">
                <a:spLocks noChangeArrowheads="1"/>
              </p:cNvSpPr>
              <p:nvPr/>
            </p:nvSpPr>
            <p:spPr bwMode="auto">
              <a:xfrm>
                <a:off x="575" y="3051"/>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x</a:t>
                </a:r>
              </a:p>
            </p:txBody>
          </p:sp>
        </p:grpSp>
        <p:grpSp>
          <p:nvGrpSpPr>
            <p:cNvPr id="76870" name="Group 63"/>
            <p:cNvGrpSpPr>
              <a:grpSpLocks/>
            </p:cNvGrpSpPr>
            <p:nvPr/>
          </p:nvGrpSpPr>
          <p:grpSpPr bwMode="auto">
            <a:xfrm>
              <a:off x="1122" y="1785"/>
              <a:ext cx="908" cy="2149"/>
              <a:chOff x="1122" y="1613"/>
              <a:chExt cx="908" cy="2149"/>
            </a:xfrm>
          </p:grpSpPr>
          <p:sp>
            <p:nvSpPr>
              <p:cNvPr id="1546304" name="Oval 64"/>
              <p:cNvSpPr>
                <a:spLocks noChangeArrowheads="1"/>
              </p:cNvSpPr>
              <p:nvPr/>
            </p:nvSpPr>
            <p:spPr bwMode="auto">
              <a:xfrm>
                <a:off x="1439" y="1727"/>
                <a:ext cx="92" cy="92"/>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305" name="Oval 65"/>
              <p:cNvSpPr>
                <a:spLocks noChangeArrowheads="1"/>
              </p:cNvSpPr>
              <p:nvPr/>
            </p:nvSpPr>
            <p:spPr bwMode="auto">
              <a:xfrm>
                <a:off x="1439" y="2188"/>
                <a:ext cx="92" cy="92"/>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306" name="Oval 66"/>
              <p:cNvSpPr>
                <a:spLocks noChangeArrowheads="1"/>
              </p:cNvSpPr>
              <p:nvPr/>
            </p:nvSpPr>
            <p:spPr bwMode="auto">
              <a:xfrm>
                <a:off x="1209" y="3109"/>
                <a:ext cx="92" cy="92"/>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307" name="Oval 67"/>
              <p:cNvSpPr>
                <a:spLocks noChangeArrowheads="1"/>
              </p:cNvSpPr>
              <p:nvPr/>
            </p:nvSpPr>
            <p:spPr bwMode="auto">
              <a:xfrm>
                <a:off x="1669" y="2648"/>
                <a:ext cx="92" cy="92"/>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308" name="Oval 68"/>
              <p:cNvSpPr>
                <a:spLocks noChangeArrowheads="1"/>
              </p:cNvSpPr>
              <p:nvPr/>
            </p:nvSpPr>
            <p:spPr bwMode="auto">
              <a:xfrm>
                <a:off x="1842" y="3109"/>
                <a:ext cx="92" cy="92"/>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309" name="Oval 69"/>
              <p:cNvSpPr>
                <a:spLocks noChangeArrowheads="1"/>
              </p:cNvSpPr>
              <p:nvPr/>
            </p:nvSpPr>
            <p:spPr bwMode="auto">
              <a:xfrm>
                <a:off x="1209" y="2648"/>
                <a:ext cx="92" cy="92"/>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310" name="Oval 70"/>
              <p:cNvSpPr>
                <a:spLocks noChangeArrowheads="1"/>
              </p:cNvSpPr>
              <p:nvPr/>
            </p:nvSpPr>
            <p:spPr bwMode="auto">
              <a:xfrm>
                <a:off x="1497" y="3109"/>
                <a:ext cx="92" cy="92"/>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311" name="Oval 71"/>
              <p:cNvSpPr>
                <a:spLocks noChangeArrowheads="1"/>
              </p:cNvSpPr>
              <p:nvPr/>
            </p:nvSpPr>
            <p:spPr bwMode="auto">
              <a:xfrm>
                <a:off x="1641" y="3570"/>
                <a:ext cx="92" cy="92"/>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312" name="Oval 72"/>
              <p:cNvSpPr>
                <a:spLocks noChangeArrowheads="1"/>
              </p:cNvSpPr>
              <p:nvPr/>
            </p:nvSpPr>
            <p:spPr bwMode="auto">
              <a:xfrm>
                <a:off x="1353" y="3570"/>
                <a:ext cx="92" cy="92"/>
              </a:xfrm>
              <a:prstGeom prst="ellipse">
                <a:avLst/>
              </a:prstGeom>
              <a:solidFill>
                <a:srgbClr val="80808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1546313" name="AutoShape 73"/>
              <p:cNvCxnSpPr>
                <a:cxnSpLocks noChangeShapeType="1"/>
                <a:stCxn id="1546304" idx="4"/>
                <a:endCxn id="1546305" idx="0"/>
              </p:cNvCxnSpPr>
              <p:nvPr/>
            </p:nvCxnSpPr>
            <p:spPr bwMode="auto">
              <a:xfrm>
                <a:off x="1485" y="1827"/>
                <a:ext cx="0" cy="353"/>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46314" name="AutoShape 74"/>
              <p:cNvCxnSpPr>
                <a:cxnSpLocks noChangeShapeType="1"/>
                <a:stCxn id="1546305" idx="3"/>
                <a:endCxn id="1546309" idx="0"/>
              </p:cNvCxnSpPr>
              <p:nvPr/>
            </p:nvCxnSpPr>
            <p:spPr bwMode="auto">
              <a:xfrm flipH="1">
                <a:off x="1255" y="2275"/>
                <a:ext cx="197" cy="365"/>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46315" name="AutoShape 75"/>
              <p:cNvCxnSpPr>
                <a:cxnSpLocks noChangeShapeType="1"/>
                <a:stCxn id="1546305" idx="5"/>
                <a:endCxn id="1546307" idx="0"/>
              </p:cNvCxnSpPr>
              <p:nvPr/>
            </p:nvCxnSpPr>
            <p:spPr bwMode="auto">
              <a:xfrm>
                <a:off x="1518" y="2275"/>
                <a:ext cx="197" cy="365"/>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46316" name="AutoShape 76"/>
              <p:cNvCxnSpPr>
                <a:cxnSpLocks noChangeShapeType="1"/>
                <a:stCxn id="1546307" idx="3"/>
                <a:endCxn id="1546310" idx="0"/>
              </p:cNvCxnSpPr>
              <p:nvPr/>
            </p:nvCxnSpPr>
            <p:spPr bwMode="auto">
              <a:xfrm flipH="1">
                <a:off x="1543" y="2735"/>
                <a:ext cx="139" cy="366"/>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46317" name="AutoShape 77"/>
              <p:cNvCxnSpPr>
                <a:cxnSpLocks noChangeShapeType="1"/>
                <a:stCxn id="1546307" idx="5"/>
                <a:endCxn id="1546308" idx="0"/>
              </p:cNvCxnSpPr>
              <p:nvPr/>
            </p:nvCxnSpPr>
            <p:spPr bwMode="auto">
              <a:xfrm>
                <a:off x="1748" y="2735"/>
                <a:ext cx="140" cy="366"/>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46318" name="AutoShape 78"/>
              <p:cNvCxnSpPr>
                <a:cxnSpLocks noChangeShapeType="1"/>
                <a:stCxn id="1546310" idx="3"/>
                <a:endCxn id="1546312" idx="0"/>
              </p:cNvCxnSpPr>
              <p:nvPr/>
            </p:nvCxnSpPr>
            <p:spPr bwMode="auto">
              <a:xfrm flipH="1">
                <a:off x="1399" y="3196"/>
                <a:ext cx="111" cy="366"/>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46319" name="AutoShape 79"/>
              <p:cNvCxnSpPr>
                <a:cxnSpLocks noChangeShapeType="1"/>
                <a:stCxn id="1546310" idx="5"/>
                <a:endCxn id="1546311" idx="0"/>
              </p:cNvCxnSpPr>
              <p:nvPr/>
            </p:nvCxnSpPr>
            <p:spPr bwMode="auto">
              <a:xfrm>
                <a:off x="1576" y="3196"/>
                <a:ext cx="111" cy="366"/>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46320" name="AutoShape 80"/>
              <p:cNvCxnSpPr>
                <a:cxnSpLocks noChangeShapeType="1"/>
                <a:stCxn id="1546309" idx="4"/>
                <a:endCxn id="1546306" idx="0"/>
              </p:cNvCxnSpPr>
              <p:nvPr/>
            </p:nvCxnSpPr>
            <p:spPr bwMode="auto">
              <a:xfrm>
                <a:off x="1255" y="2748"/>
                <a:ext cx="0" cy="353"/>
              </a:xfrm>
              <a:prstGeom prst="straightConnector1">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546321" name="Text Box 81"/>
              <p:cNvSpPr txBox="1">
                <a:spLocks noChangeArrowheads="1"/>
              </p:cNvSpPr>
              <p:nvPr/>
            </p:nvSpPr>
            <p:spPr bwMode="auto">
              <a:xfrm>
                <a:off x="1554" y="2101"/>
                <a:ext cx="95"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N</a:t>
                </a:r>
              </a:p>
            </p:txBody>
          </p:sp>
          <p:sp>
            <p:nvSpPr>
              <p:cNvPr id="1546322" name="Text Box 82"/>
              <p:cNvSpPr txBox="1">
                <a:spLocks noChangeArrowheads="1"/>
              </p:cNvSpPr>
              <p:nvPr/>
            </p:nvSpPr>
            <p:spPr bwMode="auto">
              <a:xfrm>
                <a:off x="1331" y="2303"/>
                <a:ext cx="1"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endParaRPr lang="fr-FR" sz="2000" b="1">
                  <a:cs typeface="+mn-cs"/>
                </a:endParaRPr>
              </a:p>
            </p:txBody>
          </p:sp>
          <p:sp>
            <p:nvSpPr>
              <p:cNvPr id="1546323" name="Text Box 83"/>
              <p:cNvSpPr txBox="1">
                <a:spLocks noChangeArrowheads="1"/>
              </p:cNvSpPr>
              <p:nvPr/>
            </p:nvSpPr>
            <p:spPr bwMode="auto">
              <a:xfrm>
                <a:off x="1785" y="2591"/>
                <a:ext cx="95"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N</a:t>
                </a:r>
              </a:p>
            </p:txBody>
          </p:sp>
          <p:sp>
            <p:nvSpPr>
              <p:cNvPr id="1546324" name="Text Box 84"/>
              <p:cNvSpPr txBox="1">
                <a:spLocks noChangeArrowheads="1"/>
              </p:cNvSpPr>
              <p:nvPr/>
            </p:nvSpPr>
            <p:spPr bwMode="auto">
              <a:xfrm>
                <a:off x="1410" y="2965"/>
                <a:ext cx="95"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N</a:t>
                </a:r>
              </a:p>
            </p:txBody>
          </p:sp>
          <p:sp>
            <p:nvSpPr>
              <p:cNvPr id="1546325" name="Text Box 85"/>
              <p:cNvSpPr txBox="1">
                <a:spLocks noChangeArrowheads="1"/>
              </p:cNvSpPr>
              <p:nvPr/>
            </p:nvSpPr>
            <p:spPr bwMode="auto">
              <a:xfrm>
                <a:off x="1417" y="1842"/>
                <a:ext cx="1"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endParaRPr lang="fr-FR" sz="2000" b="1">
                  <a:cs typeface="+mn-cs"/>
                </a:endParaRPr>
              </a:p>
            </p:txBody>
          </p:sp>
          <p:sp>
            <p:nvSpPr>
              <p:cNvPr id="1546326" name="Text Box 86"/>
              <p:cNvSpPr txBox="1">
                <a:spLocks noChangeArrowheads="1"/>
              </p:cNvSpPr>
              <p:nvPr/>
            </p:nvSpPr>
            <p:spPr bwMode="auto">
              <a:xfrm>
                <a:off x="1677" y="2821"/>
                <a:ext cx="1"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endParaRPr lang="fr-FR" sz="2000" b="1">
                  <a:cs typeface="+mn-cs"/>
                </a:endParaRPr>
              </a:p>
            </p:txBody>
          </p:sp>
          <p:sp>
            <p:nvSpPr>
              <p:cNvPr id="1546327" name="Text Box 87"/>
              <p:cNvSpPr txBox="1">
                <a:spLocks noChangeArrowheads="1"/>
              </p:cNvSpPr>
              <p:nvPr/>
            </p:nvSpPr>
            <p:spPr bwMode="auto">
              <a:xfrm>
                <a:off x="1412" y="3272"/>
                <a:ext cx="1"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endParaRPr lang="fr-FR" sz="2000" b="1">
                  <a:cs typeface="+mn-cs"/>
                </a:endParaRPr>
              </a:p>
            </p:txBody>
          </p:sp>
          <p:sp>
            <p:nvSpPr>
              <p:cNvPr id="1546328" name="Text Box 88"/>
              <p:cNvSpPr txBox="1">
                <a:spLocks noChangeArrowheads="1"/>
              </p:cNvSpPr>
              <p:nvPr/>
            </p:nvSpPr>
            <p:spPr bwMode="auto">
              <a:xfrm>
                <a:off x="1878" y="2821"/>
                <a:ext cx="1"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endParaRPr lang="fr-FR" sz="2000" b="1">
                  <a:cs typeface="+mn-cs"/>
                </a:endParaRPr>
              </a:p>
            </p:txBody>
          </p:sp>
          <p:sp>
            <p:nvSpPr>
              <p:cNvPr id="1546329" name="Text Box 89"/>
              <p:cNvSpPr txBox="1">
                <a:spLocks noChangeArrowheads="1"/>
              </p:cNvSpPr>
              <p:nvPr/>
            </p:nvSpPr>
            <p:spPr bwMode="auto">
              <a:xfrm>
                <a:off x="1648" y="2303"/>
                <a:ext cx="1"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endParaRPr lang="fr-FR" sz="2000" b="1">
                  <a:cs typeface="+mn-cs"/>
                </a:endParaRPr>
              </a:p>
            </p:txBody>
          </p:sp>
          <p:sp>
            <p:nvSpPr>
              <p:cNvPr id="1546330" name="Text Box 90"/>
              <p:cNvSpPr txBox="1">
                <a:spLocks noChangeArrowheads="1"/>
              </p:cNvSpPr>
              <p:nvPr/>
            </p:nvSpPr>
            <p:spPr bwMode="auto">
              <a:xfrm>
                <a:off x="1688" y="3269"/>
                <a:ext cx="1"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endParaRPr lang="fr-FR" sz="2000" b="1">
                  <a:cs typeface="+mn-cs"/>
                </a:endParaRPr>
              </a:p>
            </p:txBody>
          </p:sp>
          <p:sp>
            <p:nvSpPr>
              <p:cNvPr id="1546331" name="Text Box 91"/>
              <p:cNvSpPr txBox="1">
                <a:spLocks noChangeArrowheads="1"/>
              </p:cNvSpPr>
              <p:nvPr/>
            </p:nvSpPr>
            <p:spPr bwMode="auto">
              <a:xfrm>
                <a:off x="1583" y="1613"/>
                <a:ext cx="3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I</a:t>
                </a:r>
              </a:p>
            </p:txBody>
          </p:sp>
          <p:sp>
            <p:nvSpPr>
              <p:cNvPr id="1546332" name="Text Box 92"/>
              <p:cNvSpPr txBox="1">
                <a:spLocks noChangeArrowheads="1"/>
              </p:cNvSpPr>
              <p:nvPr/>
            </p:nvSpPr>
            <p:spPr bwMode="auto">
              <a:xfrm>
                <a:off x="1324" y="2591"/>
                <a:ext cx="3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I</a:t>
                </a:r>
              </a:p>
            </p:txBody>
          </p:sp>
          <p:sp>
            <p:nvSpPr>
              <p:cNvPr id="1546333" name="Text Box 93"/>
              <p:cNvSpPr txBox="1">
                <a:spLocks noChangeArrowheads="1"/>
              </p:cNvSpPr>
              <p:nvPr/>
            </p:nvSpPr>
            <p:spPr bwMode="auto">
              <a:xfrm>
                <a:off x="1122" y="3023"/>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v</a:t>
                </a:r>
              </a:p>
            </p:txBody>
          </p:sp>
          <p:sp>
            <p:nvSpPr>
              <p:cNvPr id="1546334" name="Text Box 94"/>
              <p:cNvSpPr txBox="1">
                <a:spLocks noChangeArrowheads="1"/>
              </p:cNvSpPr>
              <p:nvPr/>
            </p:nvSpPr>
            <p:spPr bwMode="auto">
              <a:xfrm>
                <a:off x="1756" y="3569"/>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v</a:t>
                </a:r>
              </a:p>
            </p:txBody>
          </p:sp>
          <p:sp>
            <p:nvSpPr>
              <p:cNvPr id="1546335" name="Text Box 95"/>
              <p:cNvSpPr txBox="1">
                <a:spLocks noChangeArrowheads="1"/>
              </p:cNvSpPr>
              <p:nvPr/>
            </p:nvSpPr>
            <p:spPr bwMode="auto">
              <a:xfrm>
                <a:off x="1266" y="3570"/>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v</a:t>
                </a:r>
              </a:p>
            </p:txBody>
          </p:sp>
          <p:sp>
            <p:nvSpPr>
              <p:cNvPr id="1546336" name="Text Box 96"/>
              <p:cNvSpPr txBox="1">
                <a:spLocks noChangeArrowheads="1"/>
              </p:cNvSpPr>
              <p:nvPr/>
            </p:nvSpPr>
            <p:spPr bwMode="auto">
              <a:xfrm>
                <a:off x="1957" y="3051"/>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v</a:t>
                </a:r>
              </a:p>
            </p:txBody>
          </p:sp>
        </p:grpSp>
        <p:sp>
          <p:nvSpPr>
            <p:cNvPr id="1546337" name="Line 97"/>
            <p:cNvSpPr>
              <a:spLocks noChangeShapeType="1"/>
            </p:cNvSpPr>
            <p:nvPr/>
          </p:nvSpPr>
          <p:spPr bwMode="auto">
            <a:xfrm flipV="1">
              <a:off x="172" y="1439"/>
              <a:ext cx="5413"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338" name="Text Box 98"/>
            <p:cNvSpPr txBox="1">
              <a:spLocks noChangeArrowheads="1"/>
            </p:cNvSpPr>
            <p:nvPr/>
          </p:nvSpPr>
          <p:spPr bwMode="auto">
            <a:xfrm>
              <a:off x="345" y="1209"/>
              <a:ext cx="518"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Network</a:t>
              </a:r>
            </a:p>
          </p:txBody>
        </p:sp>
        <p:sp>
          <p:nvSpPr>
            <p:cNvPr id="1546339" name="Text Box 99"/>
            <p:cNvSpPr txBox="1">
              <a:spLocks noChangeArrowheads="1"/>
            </p:cNvSpPr>
            <p:nvPr/>
          </p:nvSpPr>
          <p:spPr bwMode="auto">
            <a:xfrm>
              <a:off x="1151" y="1209"/>
              <a:ext cx="874"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Subject graph</a:t>
              </a:r>
            </a:p>
          </p:txBody>
        </p:sp>
        <p:sp>
          <p:nvSpPr>
            <p:cNvPr id="1546340" name="Text Box 100"/>
            <p:cNvSpPr txBox="1">
              <a:spLocks noChangeArrowheads="1"/>
            </p:cNvSpPr>
            <p:nvPr/>
          </p:nvSpPr>
          <p:spPr bwMode="auto">
            <a:xfrm>
              <a:off x="2188" y="1209"/>
              <a:ext cx="40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Vertex</a:t>
              </a:r>
            </a:p>
          </p:txBody>
        </p:sp>
        <p:sp>
          <p:nvSpPr>
            <p:cNvPr id="1546341" name="Text Box 101"/>
            <p:cNvSpPr txBox="1">
              <a:spLocks noChangeArrowheads="1"/>
            </p:cNvSpPr>
            <p:nvPr/>
          </p:nvSpPr>
          <p:spPr bwMode="auto">
            <a:xfrm>
              <a:off x="2706" y="1209"/>
              <a:ext cx="379"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Match</a:t>
              </a:r>
            </a:p>
          </p:txBody>
        </p:sp>
        <p:sp>
          <p:nvSpPr>
            <p:cNvPr id="1546342" name="Text Box 102"/>
            <p:cNvSpPr txBox="1">
              <a:spLocks noChangeArrowheads="1"/>
            </p:cNvSpPr>
            <p:nvPr/>
          </p:nvSpPr>
          <p:spPr bwMode="auto">
            <a:xfrm>
              <a:off x="3397" y="1209"/>
              <a:ext cx="29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Gate</a:t>
              </a:r>
            </a:p>
          </p:txBody>
        </p:sp>
        <p:sp>
          <p:nvSpPr>
            <p:cNvPr id="1546343" name="Text Box 103"/>
            <p:cNvSpPr txBox="1">
              <a:spLocks noChangeArrowheads="1"/>
            </p:cNvSpPr>
            <p:nvPr/>
          </p:nvSpPr>
          <p:spPr bwMode="auto">
            <a:xfrm>
              <a:off x="4606" y="921"/>
              <a:ext cx="29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Cost</a:t>
              </a:r>
            </a:p>
          </p:txBody>
        </p:sp>
        <p:sp>
          <p:nvSpPr>
            <p:cNvPr id="1546377" name="Line 137"/>
            <p:cNvSpPr>
              <a:spLocks noChangeShapeType="1"/>
            </p:cNvSpPr>
            <p:nvPr/>
          </p:nvSpPr>
          <p:spPr bwMode="auto">
            <a:xfrm>
              <a:off x="4030" y="1151"/>
              <a:ext cx="1555"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378" name="Line 138"/>
            <p:cNvSpPr>
              <a:spLocks noChangeShapeType="1"/>
            </p:cNvSpPr>
            <p:nvPr/>
          </p:nvSpPr>
          <p:spPr bwMode="auto">
            <a:xfrm>
              <a:off x="4548" y="1151"/>
              <a:ext cx="0" cy="2879"/>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379" name="Line 139"/>
            <p:cNvSpPr>
              <a:spLocks noChangeShapeType="1"/>
            </p:cNvSpPr>
            <p:nvPr/>
          </p:nvSpPr>
          <p:spPr bwMode="auto">
            <a:xfrm>
              <a:off x="5067" y="1151"/>
              <a:ext cx="0" cy="2879"/>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380" name="Text Box 140"/>
            <p:cNvSpPr txBox="1">
              <a:spLocks noChangeArrowheads="1"/>
            </p:cNvSpPr>
            <p:nvPr/>
          </p:nvSpPr>
          <p:spPr bwMode="auto">
            <a:xfrm>
              <a:off x="4060" y="1209"/>
              <a:ext cx="46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Load=1</a:t>
              </a:r>
            </a:p>
          </p:txBody>
        </p:sp>
        <p:sp>
          <p:nvSpPr>
            <p:cNvPr id="1546381" name="Text Box 141"/>
            <p:cNvSpPr txBox="1">
              <a:spLocks noChangeArrowheads="1"/>
            </p:cNvSpPr>
            <p:nvPr/>
          </p:nvSpPr>
          <p:spPr bwMode="auto">
            <a:xfrm>
              <a:off x="4577" y="1209"/>
              <a:ext cx="46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Load=2</a:t>
              </a:r>
            </a:p>
          </p:txBody>
        </p:sp>
        <p:sp>
          <p:nvSpPr>
            <p:cNvPr id="1546382" name="Text Box 142"/>
            <p:cNvSpPr txBox="1">
              <a:spLocks noChangeArrowheads="1"/>
            </p:cNvSpPr>
            <p:nvPr/>
          </p:nvSpPr>
          <p:spPr bwMode="auto">
            <a:xfrm>
              <a:off x="5095" y="1209"/>
              <a:ext cx="46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Load=5</a:t>
              </a:r>
            </a:p>
          </p:txBody>
        </p:sp>
      </p:grpSp>
      <p:grpSp>
        <p:nvGrpSpPr>
          <p:cNvPr id="1546405" name="Group 165"/>
          <p:cNvGrpSpPr>
            <a:grpSpLocks/>
          </p:cNvGrpSpPr>
          <p:nvPr/>
        </p:nvGrpSpPr>
        <p:grpSpPr bwMode="auto">
          <a:xfrm>
            <a:off x="3746500" y="2376488"/>
            <a:ext cx="4686300" cy="304800"/>
            <a:chOff x="2360" y="1497"/>
            <a:chExt cx="2952" cy="192"/>
          </a:xfrm>
        </p:grpSpPr>
        <p:sp>
          <p:nvSpPr>
            <p:cNvPr id="1546344" name="Text Box 104"/>
            <p:cNvSpPr txBox="1">
              <a:spLocks noChangeArrowheads="1"/>
            </p:cNvSpPr>
            <p:nvPr/>
          </p:nvSpPr>
          <p:spPr bwMode="auto">
            <a:xfrm>
              <a:off x="2360" y="1497"/>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x</a:t>
              </a:r>
            </a:p>
          </p:txBody>
        </p:sp>
        <p:sp>
          <p:nvSpPr>
            <p:cNvPr id="1546345" name="Text Box 105"/>
            <p:cNvSpPr txBox="1">
              <a:spLocks noChangeArrowheads="1"/>
            </p:cNvSpPr>
            <p:nvPr/>
          </p:nvSpPr>
          <p:spPr bwMode="auto">
            <a:xfrm>
              <a:off x="2821" y="1497"/>
              <a:ext cx="117"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t2</a:t>
              </a:r>
            </a:p>
          </p:txBody>
        </p:sp>
        <p:sp>
          <p:nvSpPr>
            <p:cNvPr id="1546346" name="Text Box 106"/>
            <p:cNvSpPr txBox="1">
              <a:spLocks noChangeArrowheads="1"/>
            </p:cNvSpPr>
            <p:nvPr/>
          </p:nvSpPr>
          <p:spPr bwMode="auto">
            <a:xfrm>
              <a:off x="3224" y="1497"/>
              <a:ext cx="73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NAND2(b,c)</a:t>
              </a:r>
            </a:p>
          </p:txBody>
        </p:sp>
        <p:sp>
          <p:nvSpPr>
            <p:cNvPr id="1546347" name="Text Box 107"/>
            <p:cNvSpPr txBox="1">
              <a:spLocks noChangeArrowheads="1"/>
            </p:cNvSpPr>
            <p:nvPr/>
          </p:nvSpPr>
          <p:spPr bwMode="auto">
            <a:xfrm>
              <a:off x="4203" y="1497"/>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4</a:t>
              </a:r>
            </a:p>
          </p:txBody>
        </p:sp>
        <p:sp>
          <p:nvSpPr>
            <p:cNvPr id="1546383" name="Text Box 143"/>
            <p:cNvSpPr txBox="1">
              <a:spLocks noChangeArrowheads="1"/>
            </p:cNvSpPr>
            <p:nvPr/>
          </p:nvSpPr>
          <p:spPr bwMode="auto">
            <a:xfrm>
              <a:off x="4721" y="1497"/>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5</a:t>
              </a:r>
            </a:p>
          </p:txBody>
        </p:sp>
        <p:sp>
          <p:nvSpPr>
            <p:cNvPr id="1546387" name="Text Box 147"/>
            <p:cNvSpPr txBox="1">
              <a:spLocks noChangeArrowheads="1"/>
            </p:cNvSpPr>
            <p:nvPr/>
          </p:nvSpPr>
          <p:spPr bwMode="auto">
            <a:xfrm>
              <a:off x="5239" y="1497"/>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8</a:t>
              </a:r>
            </a:p>
          </p:txBody>
        </p:sp>
      </p:grpSp>
      <p:grpSp>
        <p:nvGrpSpPr>
          <p:cNvPr id="1546406" name="Group 166"/>
          <p:cNvGrpSpPr>
            <a:grpSpLocks/>
          </p:cNvGrpSpPr>
          <p:nvPr/>
        </p:nvGrpSpPr>
        <p:grpSpPr bwMode="auto">
          <a:xfrm>
            <a:off x="3381375" y="2741613"/>
            <a:ext cx="5486400" cy="395287"/>
            <a:chOff x="2130" y="1727"/>
            <a:chExt cx="3456" cy="249"/>
          </a:xfrm>
        </p:grpSpPr>
        <p:sp>
          <p:nvSpPr>
            <p:cNvPr id="1546349" name="Text Box 109"/>
            <p:cNvSpPr txBox="1">
              <a:spLocks noChangeArrowheads="1"/>
            </p:cNvSpPr>
            <p:nvPr/>
          </p:nvSpPr>
          <p:spPr bwMode="auto">
            <a:xfrm>
              <a:off x="2360" y="1784"/>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y</a:t>
              </a:r>
            </a:p>
          </p:txBody>
        </p:sp>
        <p:sp>
          <p:nvSpPr>
            <p:cNvPr id="1546350" name="Text Box 110"/>
            <p:cNvSpPr txBox="1">
              <a:spLocks noChangeArrowheads="1"/>
            </p:cNvSpPr>
            <p:nvPr/>
          </p:nvSpPr>
          <p:spPr bwMode="auto">
            <a:xfrm>
              <a:off x="2821" y="1784"/>
              <a:ext cx="117"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t1</a:t>
              </a:r>
            </a:p>
          </p:txBody>
        </p:sp>
        <p:sp>
          <p:nvSpPr>
            <p:cNvPr id="1546351" name="Text Box 111"/>
            <p:cNvSpPr txBox="1">
              <a:spLocks noChangeArrowheads="1"/>
            </p:cNvSpPr>
            <p:nvPr/>
          </p:nvSpPr>
          <p:spPr bwMode="auto">
            <a:xfrm>
              <a:off x="3224" y="1784"/>
              <a:ext cx="38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INV(a)</a:t>
              </a:r>
            </a:p>
          </p:txBody>
        </p:sp>
        <p:sp>
          <p:nvSpPr>
            <p:cNvPr id="1546352" name="Text Box 112"/>
            <p:cNvSpPr txBox="1">
              <a:spLocks noChangeArrowheads="1"/>
            </p:cNvSpPr>
            <p:nvPr/>
          </p:nvSpPr>
          <p:spPr bwMode="auto">
            <a:xfrm>
              <a:off x="4203" y="1784"/>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2</a:t>
              </a:r>
            </a:p>
          </p:txBody>
        </p:sp>
        <p:sp>
          <p:nvSpPr>
            <p:cNvPr id="1546353" name="Line 113"/>
            <p:cNvSpPr>
              <a:spLocks noChangeShapeType="1"/>
            </p:cNvSpPr>
            <p:nvPr/>
          </p:nvSpPr>
          <p:spPr bwMode="auto">
            <a:xfrm>
              <a:off x="2130" y="1727"/>
              <a:ext cx="3456"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384" name="Text Box 144"/>
            <p:cNvSpPr txBox="1">
              <a:spLocks noChangeArrowheads="1"/>
            </p:cNvSpPr>
            <p:nvPr/>
          </p:nvSpPr>
          <p:spPr bwMode="auto">
            <a:xfrm>
              <a:off x="4721" y="1784"/>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3</a:t>
              </a:r>
            </a:p>
          </p:txBody>
        </p:sp>
        <p:sp>
          <p:nvSpPr>
            <p:cNvPr id="1546388" name="Text Box 148"/>
            <p:cNvSpPr txBox="1">
              <a:spLocks noChangeArrowheads="1"/>
            </p:cNvSpPr>
            <p:nvPr/>
          </p:nvSpPr>
          <p:spPr bwMode="auto">
            <a:xfrm>
              <a:off x="5239" y="1784"/>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6</a:t>
              </a:r>
            </a:p>
          </p:txBody>
        </p:sp>
      </p:grpSp>
      <p:grpSp>
        <p:nvGrpSpPr>
          <p:cNvPr id="1546407" name="Group 167"/>
          <p:cNvGrpSpPr>
            <a:grpSpLocks/>
          </p:cNvGrpSpPr>
          <p:nvPr/>
        </p:nvGrpSpPr>
        <p:grpSpPr bwMode="auto">
          <a:xfrm>
            <a:off x="3381375" y="3198813"/>
            <a:ext cx="5486400" cy="395287"/>
            <a:chOff x="2130" y="2015"/>
            <a:chExt cx="3456" cy="249"/>
          </a:xfrm>
        </p:grpSpPr>
        <p:sp>
          <p:nvSpPr>
            <p:cNvPr id="1546358" name="Text Box 118"/>
            <p:cNvSpPr txBox="1">
              <a:spLocks noChangeArrowheads="1"/>
            </p:cNvSpPr>
            <p:nvPr/>
          </p:nvSpPr>
          <p:spPr bwMode="auto">
            <a:xfrm>
              <a:off x="2360" y="2072"/>
              <a:ext cx="6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z</a:t>
              </a:r>
            </a:p>
          </p:txBody>
        </p:sp>
        <p:sp>
          <p:nvSpPr>
            <p:cNvPr id="1546359" name="Text Box 119"/>
            <p:cNvSpPr txBox="1">
              <a:spLocks noChangeArrowheads="1"/>
            </p:cNvSpPr>
            <p:nvPr/>
          </p:nvSpPr>
          <p:spPr bwMode="auto">
            <a:xfrm>
              <a:off x="2821" y="2072"/>
              <a:ext cx="117"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t2</a:t>
              </a:r>
            </a:p>
          </p:txBody>
        </p:sp>
        <p:sp>
          <p:nvSpPr>
            <p:cNvPr id="1546360" name="Text Box 120"/>
            <p:cNvSpPr txBox="1">
              <a:spLocks noChangeArrowheads="1"/>
            </p:cNvSpPr>
            <p:nvPr/>
          </p:nvSpPr>
          <p:spPr bwMode="auto">
            <a:xfrm>
              <a:off x="3224" y="2072"/>
              <a:ext cx="73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NAND2(x,d)</a:t>
              </a:r>
            </a:p>
          </p:txBody>
        </p:sp>
        <p:sp>
          <p:nvSpPr>
            <p:cNvPr id="1546361" name="Text Box 121"/>
            <p:cNvSpPr txBox="1">
              <a:spLocks noChangeArrowheads="1"/>
            </p:cNvSpPr>
            <p:nvPr/>
          </p:nvSpPr>
          <p:spPr bwMode="auto">
            <a:xfrm>
              <a:off x="4203" y="2072"/>
              <a:ext cx="14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10</a:t>
              </a:r>
            </a:p>
          </p:txBody>
        </p:sp>
        <p:sp>
          <p:nvSpPr>
            <p:cNvPr id="1546362" name="Line 122"/>
            <p:cNvSpPr>
              <a:spLocks noChangeShapeType="1"/>
            </p:cNvSpPr>
            <p:nvPr/>
          </p:nvSpPr>
          <p:spPr bwMode="auto">
            <a:xfrm>
              <a:off x="2130" y="2015"/>
              <a:ext cx="3456"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385" name="Text Box 145"/>
            <p:cNvSpPr txBox="1">
              <a:spLocks noChangeArrowheads="1"/>
            </p:cNvSpPr>
            <p:nvPr/>
          </p:nvSpPr>
          <p:spPr bwMode="auto">
            <a:xfrm>
              <a:off x="4721" y="2072"/>
              <a:ext cx="14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11</a:t>
              </a:r>
            </a:p>
          </p:txBody>
        </p:sp>
        <p:sp>
          <p:nvSpPr>
            <p:cNvPr id="1546389" name="Text Box 149"/>
            <p:cNvSpPr txBox="1">
              <a:spLocks noChangeArrowheads="1"/>
            </p:cNvSpPr>
            <p:nvPr/>
          </p:nvSpPr>
          <p:spPr bwMode="auto">
            <a:xfrm>
              <a:off x="5239" y="2072"/>
              <a:ext cx="14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14</a:t>
              </a:r>
            </a:p>
          </p:txBody>
        </p:sp>
      </p:grpSp>
      <p:grpSp>
        <p:nvGrpSpPr>
          <p:cNvPr id="1546408" name="Group 168"/>
          <p:cNvGrpSpPr>
            <a:grpSpLocks/>
          </p:cNvGrpSpPr>
          <p:nvPr/>
        </p:nvGrpSpPr>
        <p:grpSpPr bwMode="auto">
          <a:xfrm>
            <a:off x="3381375" y="3656013"/>
            <a:ext cx="5486400" cy="395287"/>
            <a:chOff x="2130" y="2303"/>
            <a:chExt cx="3456" cy="249"/>
          </a:xfrm>
        </p:grpSpPr>
        <p:sp>
          <p:nvSpPr>
            <p:cNvPr id="1546363" name="Text Box 123"/>
            <p:cNvSpPr txBox="1">
              <a:spLocks noChangeArrowheads="1"/>
            </p:cNvSpPr>
            <p:nvPr/>
          </p:nvSpPr>
          <p:spPr bwMode="auto">
            <a:xfrm>
              <a:off x="2360" y="2360"/>
              <a:ext cx="10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w</a:t>
              </a:r>
            </a:p>
          </p:txBody>
        </p:sp>
        <p:sp>
          <p:nvSpPr>
            <p:cNvPr id="1546364" name="Text Box 124"/>
            <p:cNvSpPr txBox="1">
              <a:spLocks noChangeArrowheads="1"/>
            </p:cNvSpPr>
            <p:nvPr/>
          </p:nvSpPr>
          <p:spPr bwMode="auto">
            <a:xfrm>
              <a:off x="2821" y="2360"/>
              <a:ext cx="117"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t2</a:t>
              </a:r>
            </a:p>
          </p:txBody>
        </p:sp>
        <p:sp>
          <p:nvSpPr>
            <p:cNvPr id="1546365" name="Text Box 125"/>
            <p:cNvSpPr txBox="1">
              <a:spLocks noChangeArrowheads="1"/>
            </p:cNvSpPr>
            <p:nvPr/>
          </p:nvSpPr>
          <p:spPr bwMode="auto">
            <a:xfrm>
              <a:off x="3224" y="2360"/>
              <a:ext cx="71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NAND2(y,z)</a:t>
              </a:r>
            </a:p>
          </p:txBody>
        </p:sp>
        <p:sp>
          <p:nvSpPr>
            <p:cNvPr id="1546366" name="Text Box 126"/>
            <p:cNvSpPr txBox="1">
              <a:spLocks noChangeArrowheads="1"/>
            </p:cNvSpPr>
            <p:nvPr/>
          </p:nvSpPr>
          <p:spPr bwMode="auto">
            <a:xfrm>
              <a:off x="4203" y="2360"/>
              <a:ext cx="14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14</a:t>
              </a:r>
            </a:p>
          </p:txBody>
        </p:sp>
        <p:sp>
          <p:nvSpPr>
            <p:cNvPr id="1546367" name="Line 127"/>
            <p:cNvSpPr>
              <a:spLocks noChangeShapeType="1"/>
            </p:cNvSpPr>
            <p:nvPr/>
          </p:nvSpPr>
          <p:spPr bwMode="auto">
            <a:xfrm>
              <a:off x="2130" y="2303"/>
              <a:ext cx="3456"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386" name="Text Box 146"/>
            <p:cNvSpPr txBox="1">
              <a:spLocks noChangeArrowheads="1"/>
            </p:cNvSpPr>
            <p:nvPr/>
          </p:nvSpPr>
          <p:spPr bwMode="auto">
            <a:xfrm>
              <a:off x="4721" y="2360"/>
              <a:ext cx="14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15</a:t>
              </a:r>
            </a:p>
          </p:txBody>
        </p:sp>
        <p:sp>
          <p:nvSpPr>
            <p:cNvPr id="1546390" name="Text Box 150"/>
            <p:cNvSpPr txBox="1">
              <a:spLocks noChangeArrowheads="1"/>
            </p:cNvSpPr>
            <p:nvPr/>
          </p:nvSpPr>
          <p:spPr bwMode="auto">
            <a:xfrm>
              <a:off x="5239" y="2360"/>
              <a:ext cx="14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18</a:t>
              </a:r>
            </a:p>
          </p:txBody>
        </p:sp>
      </p:grpSp>
      <p:grpSp>
        <p:nvGrpSpPr>
          <p:cNvPr id="1546418" name="Group 178"/>
          <p:cNvGrpSpPr>
            <a:grpSpLocks/>
          </p:cNvGrpSpPr>
          <p:nvPr/>
        </p:nvGrpSpPr>
        <p:grpSpPr bwMode="auto">
          <a:xfrm>
            <a:off x="4203700" y="5027613"/>
            <a:ext cx="4662488" cy="396875"/>
            <a:chOff x="2648" y="3167"/>
            <a:chExt cx="2937" cy="250"/>
          </a:xfrm>
        </p:grpSpPr>
        <p:sp>
          <p:nvSpPr>
            <p:cNvPr id="1546373" name="Text Box 133"/>
            <p:cNvSpPr txBox="1">
              <a:spLocks noChangeArrowheads="1"/>
            </p:cNvSpPr>
            <p:nvPr/>
          </p:nvSpPr>
          <p:spPr bwMode="auto">
            <a:xfrm>
              <a:off x="2821" y="3225"/>
              <a:ext cx="21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t6B</a:t>
              </a:r>
            </a:p>
          </p:txBody>
        </p:sp>
        <p:sp>
          <p:nvSpPr>
            <p:cNvPr id="1546374" name="Text Box 134"/>
            <p:cNvSpPr txBox="1">
              <a:spLocks noChangeArrowheads="1"/>
            </p:cNvSpPr>
            <p:nvPr/>
          </p:nvSpPr>
          <p:spPr bwMode="auto">
            <a:xfrm>
              <a:off x="3224" y="3225"/>
              <a:ext cx="765"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AOI21(x,d,a)</a:t>
              </a:r>
            </a:p>
          </p:txBody>
        </p:sp>
        <p:sp>
          <p:nvSpPr>
            <p:cNvPr id="1546375" name="Text Box 135"/>
            <p:cNvSpPr txBox="1">
              <a:spLocks noChangeArrowheads="1"/>
            </p:cNvSpPr>
            <p:nvPr/>
          </p:nvSpPr>
          <p:spPr bwMode="auto">
            <a:xfrm>
              <a:off x="5239" y="3225"/>
              <a:ext cx="14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20</a:t>
              </a:r>
            </a:p>
          </p:txBody>
        </p:sp>
        <p:sp>
          <p:nvSpPr>
            <p:cNvPr id="1546376" name="Line 136"/>
            <p:cNvSpPr>
              <a:spLocks noChangeShapeType="1"/>
            </p:cNvSpPr>
            <p:nvPr/>
          </p:nvSpPr>
          <p:spPr bwMode="auto">
            <a:xfrm>
              <a:off x="2648" y="3167"/>
              <a:ext cx="2937"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546419" name="Group 179"/>
          <p:cNvGrpSpPr>
            <a:grpSpLocks/>
          </p:cNvGrpSpPr>
          <p:nvPr/>
        </p:nvGrpSpPr>
        <p:grpSpPr bwMode="auto">
          <a:xfrm>
            <a:off x="5118100" y="5575300"/>
            <a:ext cx="3603625" cy="304800"/>
            <a:chOff x="3224" y="3512"/>
            <a:chExt cx="2270" cy="192"/>
          </a:xfrm>
        </p:grpSpPr>
        <p:sp>
          <p:nvSpPr>
            <p:cNvPr id="1546391" name="Text Box 151"/>
            <p:cNvSpPr txBox="1">
              <a:spLocks noChangeArrowheads="1"/>
            </p:cNvSpPr>
            <p:nvPr/>
          </p:nvSpPr>
          <p:spPr bwMode="auto">
            <a:xfrm>
              <a:off x="3224" y="3512"/>
              <a:ext cx="497"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SINV(w)</a:t>
              </a:r>
            </a:p>
          </p:txBody>
        </p:sp>
        <p:sp>
          <p:nvSpPr>
            <p:cNvPr id="1546392" name="Text Box 152"/>
            <p:cNvSpPr txBox="1">
              <a:spLocks noChangeArrowheads="1"/>
            </p:cNvSpPr>
            <p:nvPr/>
          </p:nvSpPr>
          <p:spPr bwMode="auto">
            <a:xfrm>
              <a:off x="5239" y="3512"/>
              <a:ext cx="255"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18.5</a:t>
              </a:r>
            </a:p>
          </p:txBody>
        </p:sp>
      </p:grpSp>
      <p:sp>
        <p:nvSpPr>
          <p:cNvPr id="1546393" name="Oval 153"/>
          <p:cNvSpPr>
            <a:spLocks noChangeArrowheads="1"/>
          </p:cNvSpPr>
          <p:nvPr/>
        </p:nvSpPr>
        <p:spPr bwMode="auto">
          <a:xfrm>
            <a:off x="1035050" y="5097463"/>
            <a:ext cx="128588" cy="128587"/>
          </a:xfrm>
          <a:prstGeom prst="ellipse">
            <a:avLst/>
          </a:prstGeom>
          <a:solidFill>
            <a:srgbClr val="FF0000"/>
          </a:solidFill>
          <a:ln w="25400">
            <a:solidFill>
              <a:srgbClr val="8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394" name="Oval 154"/>
          <p:cNvSpPr>
            <a:spLocks noChangeArrowheads="1"/>
          </p:cNvSpPr>
          <p:nvPr/>
        </p:nvSpPr>
        <p:spPr bwMode="auto">
          <a:xfrm>
            <a:off x="2311400" y="5145088"/>
            <a:ext cx="274638" cy="274637"/>
          </a:xfrm>
          <a:prstGeom prst="ellipse">
            <a:avLst/>
          </a:prstGeom>
          <a:noFill/>
          <a:ln w="254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395" name="Oval 155"/>
          <p:cNvSpPr>
            <a:spLocks noChangeArrowheads="1"/>
          </p:cNvSpPr>
          <p:nvPr/>
        </p:nvSpPr>
        <p:spPr bwMode="auto">
          <a:xfrm>
            <a:off x="849313" y="2606675"/>
            <a:ext cx="128587" cy="128588"/>
          </a:xfrm>
          <a:prstGeom prst="ellipse">
            <a:avLst/>
          </a:prstGeom>
          <a:solidFill>
            <a:srgbClr val="FF0000"/>
          </a:solidFill>
          <a:ln w="25400">
            <a:solidFill>
              <a:srgbClr val="8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396" name="Oval 156"/>
          <p:cNvSpPr>
            <a:spLocks noChangeArrowheads="1"/>
          </p:cNvSpPr>
          <p:nvPr/>
        </p:nvSpPr>
        <p:spPr bwMode="auto">
          <a:xfrm>
            <a:off x="2220913" y="2943225"/>
            <a:ext cx="274637" cy="274638"/>
          </a:xfrm>
          <a:prstGeom prst="ellipse">
            <a:avLst/>
          </a:prstGeom>
          <a:noFill/>
          <a:ln w="254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397" name="Oval 157"/>
          <p:cNvSpPr>
            <a:spLocks noChangeArrowheads="1"/>
          </p:cNvSpPr>
          <p:nvPr/>
        </p:nvSpPr>
        <p:spPr bwMode="auto">
          <a:xfrm>
            <a:off x="849313" y="3363913"/>
            <a:ext cx="128587" cy="128587"/>
          </a:xfrm>
          <a:prstGeom prst="ellipse">
            <a:avLst/>
          </a:prstGeom>
          <a:solidFill>
            <a:srgbClr val="FF0000"/>
          </a:solidFill>
          <a:ln w="25400">
            <a:solidFill>
              <a:srgbClr val="8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398" name="Oval 158"/>
          <p:cNvSpPr>
            <a:spLocks noChangeArrowheads="1"/>
          </p:cNvSpPr>
          <p:nvPr/>
        </p:nvSpPr>
        <p:spPr bwMode="auto">
          <a:xfrm>
            <a:off x="2220913" y="3683000"/>
            <a:ext cx="274637" cy="274638"/>
          </a:xfrm>
          <a:prstGeom prst="ellipse">
            <a:avLst/>
          </a:prstGeom>
          <a:noFill/>
          <a:ln w="254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399" name="Oval 159"/>
          <p:cNvSpPr>
            <a:spLocks noChangeArrowheads="1"/>
          </p:cNvSpPr>
          <p:nvPr/>
        </p:nvSpPr>
        <p:spPr bwMode="auto">
          <a:xfrm>
            <a:off x="1031875" y="4232275"/>
            <a:ext cx="128588" cy="128588"/>
          </a:xfrm>
          <a:prstGeom prst="ellipse">
            <a:avLst/>
          </a:prstGeom>
          <a:solidFill>
            <a:srgbClr val="FF0000"/>
          </a:solidFill>
          <a:ln w="25400">
            <a:solidFill>
              <a:srgbClr val="8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400" name="Oval 160"/>
          <p:cNvSpPr>
            <a:spLocks noChangeArrowheads="1"/>
          </p:cNvSpPr>
          <p:nvPr/>
        </p:nvSpPr>
        <p:spPr bwMode="auto">
          <a:xfrm>
            <a:off x="1846263" y="4410075"/>
            <a:ext cx="274637" cy="274638"/>
          </a:xfrm>
          <a:prstGeom prst="ellipse">
            <a:avLst/>
          </a:prstGeom>
          <a:noFill/>
          <a:ln w="254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401" name="Oval 161"/>
          <p:cNvSpPr>
            <a:spLocks noChangeArrowheads="1"/>
          </p:cNvSpPr>
          <p:nvPr/>
        </p:nvSpPr>
        <p:spPr bwMode="auto">
          <a:xfrm>
            <a:off x="657225" y="4235450"/>
            <a:ext cx="128588" cy="128588"/>
          </a:xfrm>
          <a:prstGeom prst="ellipse">
            <a:avLst/>
          </a:prstGeom>
          <a:solidFill>
            <a:srgbClr val="FF0000"/>
          </a:solidFill>
          <a:ln w="25400">
            <a:solidFill>
              <a:srgbClr val="8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402" name="Oval 162"/>
          <p:cNvSpPr>
            <a:spLocks noChangeArrowheads="1"/>
          </p:cNvSpPr>
          <p:nvPr/>
        </p:nvSpPr>
        <p:spPr bwMode="auto">
          <a:xfrm>
            <a:off x="2586038" y="4405313"/>
            <a:ext cx="274637" cy="274637"/>
          </a:xfrm>
          <a:prstGeom prst="ellipse">
            <a:avLst/>
          </a:prstGeom>
          <a:noFill/>
          <a:ln w="254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403" name="Oval 163"/>
          <p:cNvSpPr>
            <a:spLocks noChangeArrowheads="1"/>
          </p:cNvSpPr>
          <p:nvPr/>
        </p:nvSpPr>
        <p:spPr bwMode="auto">
          <a:xfrm>
            <a:off x="6553200" y="2330450"/>
            <a:ext cx="365125" cy="365125"/>
          </a:xfrm>
          <a:prstGeom prst="ellipse">
            <a:avLst/>
          </a:prstGeom>
          <a:noFill/>
          <a:ln w="254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415" name="Oval 175"/>
          <p:cNvSpPr>
            <a:spLocks noChangeArrowheads="1"/>
          </p:cNvSpPr>
          <p:nvPr/>
        </p:nvSpPr>
        <p:spPr bwMode="auto">
          <a:xfrm>
            <a:off x="6562725" y="2787650"/>
            <a:ext cx="365125" cy="365125"/>
          </a:xfrm>
          <a:prstGeom prst="ellipse">
            <a:avLst/>
          </a:prstGeom>
          <a:noFill/>
          <a:ln w="254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416" name="Oval 176"/>
          <p:cNvSpPr>
            <a:spLocks noChangeArrowheads="1"/>
          </p:cNvSpPr>
          <p:nvPr/>
        </p:nvSpPr>
        <p:spPr bwMode="auto">
          <a:xfrm>
            <a:off x="6599238" y="3244850"/>
            <a:ext cx="365125" cy="365125"/>
          </a:xfrm>
          <a:prstGeom prst="ellipse">
            <a:avLst/>
          </a:prstGeom>
          <a:noFill/>
          <a:ln w="254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417" name="Oval 177"/>
          <p:cNvSpPr>
            <a:spLocks noChangeArrowheads="1"/>
          </p:cNvSpPr>
          <p:nvPr/>
        </p:nvSpPr>
        <p:spPr bwMode="auto">
          <a:xfrm>
            <a:off x="6611938" y="3702050"/>
            <a:ext cx="365125" cy="365125"/>
          </a:xfrm>
          <a:prstGeom prst="ellipse">
            <a:avLst/>
          </a:prstGeom>
          <a:noFill/>
          <a:ln w="254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420" name="Oval 180"/>
          <p:cNvSpPr>
            <a:spLocks noChangeArrowheads="1"/>
          </p:cNvSpPr>
          <p:nvPr/>
        </p:nvSpPr>
        <p:spPr bwMode="auto">
          <a:xfrm>
            <a:off x="7437438" y="3727450"/>
            <a:ext cx="365125" cy="365125"/>
          </a:xfrm>
          <a:prstGeom prst="ellipse">
            <a:avLst/>
          </a:prstGeom>
          <a:noFill/>
          <a:ln w="254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421" name="Line 181"/>
          <p:cNvSpPr>
            <a:spLocks noChangeShapeType="1"/>
          </p:cNvSpPr>
          <p:nvPr/>
        </p:nvSpPr>
        <p:spPr bwMode="auto">
          <a:xfrm>
            <a:off x="6992938" y="3889375"/>
            <a:ext cx="387350"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464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639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463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4640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464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46400"/>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546393"/>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54639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4640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4639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46402"/>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54640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546400"/>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54640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54640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4639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46398"/>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1546399"/>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546402"/>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5464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46416"/>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154640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4639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46396"/>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1546397"/>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546398"/>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1546417"/>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1546410"/>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1546418"/>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154641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54634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54642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546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48" grpId="0" animBg="1"/>
      <p:bldP spid="1546393" grpId="0" animBg="1"/>
      <p:bldP spid="1546393" grpId="1" animBg="1"/>
      <p:bldP spid="1546394" grpId="0" animBg="1"/>
      <p:bldP spid="1546394" grpId="1" animBg="1"/>
      <p:bldP spid="1546395" grpId="0" animBg="1"/>
      <p:bldP spid="1546396" grpId="0" animBg="1"/>
      <p:bldP spid="1546397" grpId="0" animBg="1"/>
      <p:bldP spid="1546397" grpId="1" animBg="1"/>
      <p:bldP spid="1546398" grpId="0" animBg="1"/>
      <p:bldP spid="1546398" grpId="1" animBg="1"/>
      <p:bldP spid="1546399" grpId="0" animBg="1"/>
      <p:bldP spid="1546399" grpId="1" animBg="1"/>
      <p:bldP spid="1546400" grpId="0" animBg="1"/>
      <p:bldP spid="1546400" grpId="1" animBg="1"/>
      <p:bldP spid="1546401" grpId="0" animBg="1"/>
      <p:bldP spid="1546401" grpId="1" animBg="1"/>
      <p:bldP spid="1546402" grpId="0" animBg="1"/>
      <p:bldP spid="1546402" grpId="1" animBg="1"/>
      <p:bldP spid="1546403" grpId="0" animBg="1"/>
      <p:bldP spid="1546415" grpId="0" animBg="1"/>
      <p:bldP spid="1546416" grpId="0" animBg="1"/>
      <p:bldP spid="1546417" grpId="0" animBg="1"/>
      <p:bldP spid="15464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 Giovanni De Micheli</a:t>
            </a:r>
          </a:p>
        </p:txBody>
      </p:sp>
      <p:sp>
        <p:nvSpPr>
          <p:cNvPr id="5" name="Slide Number Placeholder 4"/>
          <p:cNvSpPr>
            <a:spLocks noGrp="1"/>
          </p:cNvSpPr>
          <p:nvPr>
            <p:ph type="sldNum" sz="quarter" idx="11"/>
          </p:nvPr>
        </p:nvSpPr>
        <p:spPr/>
        <p:txBody>
          <a:bodyPr/>
          <a:lstStyle/>
          <a:p>
            <a:pPr>
              <a:defRPr/>
            </a:pPr>
            <a:fld id="{9153C8E2-8303-CD4E-BD9F-D002B578336E}" type="slidenum">
              <a:rPr lang="en-US"/>
              <a:pPr>
                <a:defRPr/>
              </a:pPr>
              <a:t>3</a:t>
            </a:fld>
            <a:endParaRPr lang="en-US"/>
          </a:p>
        </p:txBody>
      </p:sp>
      <p:sp>
        <p:nvSpPr>
          <p:cNvPr id="1453058" name="Rectangle 2"/>
          <p:cNvSpPr>
            <a:spLocks noGrp="1" noChangeArrowheads="1"/>
          </p:cNvSpPr>
          <p:nvPr>
            <p:ph type="title"/>
          </p:nvPr>
        </p:nvSpPr>
        <p:spPr/>
        <p:txBody>
          <a:bodyPr/>
          <a:lstStyle/>
          <a:p>
            <a:pPr>
              <a:defRPr/>
            </a:pPr>
            <a:r>
              <a:rPr lang="en-US">
                <a:cs typeface="+mj-cs"/>
              </a:rPr>
              <a:t>Library binding</a:t>
            </a:r>
          </a:p>
        </p:txBody>
      </p:sp>
      <p:sp>
        <p:nvSpPr>
          <p:cNvPr id="1453059" name="Rectangle 3"/>
          <p:cNvSpPr>
            <a:spLocks noGrp="1" noChangeArrowheads="1"/>
          </p:cNvSpPr>
          <p:nvPr>
            <p:ph type="body" idx="1"/>
          </p:nvPr>
        </p:nvSpPr>
        <p:spPr/>
        <p:txBody>
          <a:bodyPr/>
          <a:lstStyle/>
          <a:p>
            <a:pPr>
              <a:defRPr/>
            </a:pPr>
            <a:r>
              <a:rPr lang="en-US">
                <a:cs typeface="+mn-cs"/>
              </a:rPr>
              <a:t>Given an unbound logic network and a set of library cells</a:t>
            </a:r>
          </a:p>
          <a:p>
            <a:pPr lvl="1">
              <a:defRPr/>
            </a:pPr>
            <a:r>
              <a:rPr lang="en-US"/>
              <a:t>Transform into an interconnection of instances of library cells</a:t>
            </a:r>
          </a:p>
          <a:p>
            <a:pPr lvl="1">
              <a:defRPr/>
            </a:pPr>
            <a:r>
              <a:rPr lang="en-US"/>
              <a:t>Optimize delay</a:t>
            </a:r>
          </a:p>
          <a:p>
            <a:pPr lvl="2">
              <a:defRPr/>
            </a:pPr>
            <a:r>
              <a:rPr lang="en-US"/>
              <a:t>(under area or power constraints)</a:t>
            </a:r>
          </a:p>
          <a:p>
            <a:pPr lvl="1">
              <a:defRPr/>
            </a:pPr>
            <a:r>
              <a:rPr lang="en-US"/>
              <a:t>Optimize area</a:t>
            </a:r>
          </a:p>
          <a:p>
            <a:pPr lvl="2">
              <a:defRPr/>
            </a:pPr>
            <a:r>
              <a:rPr lang="en-US"/>
              <a:t>Under delay and/or power constraints</a:t>
            </a:r>
          </a:p>
          <a:p>
            <a:pPr lvl="1">
              <a:defRPr/>
            </a:pPr>
            <a:r>
              <a:rPr lang="en-US"/>
              <a:t>Optimize power</a:t>
            </a:r>
          </a:p>
          <a:p>
            <a:pPr lvl="2">
              <a:defRPr/>
            </a:pPr>
            <a:r>
              <a:rPr lang="en-US"/>
              <a:t>Under delay and/or area constraints</a:t>
            </a:r>
          </a:p>
          <a:p>
            <a:pPr>
              <a:defRPr/>
            </a:pPr>
            <a:r>
              <a:rPr lang="en-US">
                <a:cs typeface="+mn-cs"/>
              </a:rPr>
              <a:t>Library binding is called also technology mapping</a:t>
            </a:r>
          </a:p>
          <a:p>
            <a:pPr lvl="1">
              <a:defRPr/>
            </a:pPr>
            <a:r>
              <a:rPr lang="en-US"/>
              <a:t>Redesigning circuits in different technologies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53059">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530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 Giovanni De Micheli</a:t>
            </a:r>
          </a:p>
        </p:txBody>
      </p:sp>
      <p:sp>
        <p:nvSpPr>
          <p:cNvPr id="5" name="Slide Number Placeholder 4"/>
          <p:cNvSpPr>
            <a:spLocks noGrp="1"/>
          </p:cNvSpPr>
          <p:nvPr>
            <p:ph type="sldNum" sz="quarter" idx="11"/>
          </p:nvPr>
        </p:nvSpPr>
        <p:spPr/>
        <p:txBody>
          <a:bodyPr/>
          <a:lstStyle/>
          <a:p>
            <a:pPr>
              <a:defRPr/>
            </a:pPr>
            <a:fld id="{D3C65133-AFCE-4A44-8B04-B3A90F5DED6C}" type="slidenum">
              <a:rPr lang="en-US"/>
              <a:pPr>
                <a:defRPr/>
              </a:pPr>
              <a:t>30</a:t>
            </a:fld>
            <a:endParaRPr lang="en-US"/>
          </a:p>
        </p:txBody>
      </p:sp>
      <p:sp>
        <p:nvSpPr>
          <p:cNvPr id="1489922" name="Rectangle 2"/>
          <p:cNvSpPr>
            <a:spLocks noGrp="1" noChangeArrowheads="1"/>
          </p:cNvSpPr>
          <p:nvPr>
            <p:ph type="title"/>
          </p:nvPr>
        </p:nvSpPr>
        <p:spPr/>
        <p:txBody>
          <a:bodyPr/>
          <a:lstStyle/>
          <a:p>
            <a:pPr>
              <a:defRPr/>
            </a:pPr>
            <a:r>
              <a:rPr lang="en-US">
                <a:cs typeface="+mj-cs"/>
              </a:rPr>
              <a:t>Library binding and polarity assignment</a:t>
            </a:r>
          </a:p>
        </p:txBody>
      </p:sp>
      <p:sp>
        <p:nvSpPr>
          <p:cNvPr id="1489923" name="Rectangle 3"/>
          <p:cNvSpPr>
            <a:spLocks noGrp="1" noChangeArrowheads="1"/>
          </p:cNvSpPr>
          <p:nvPr>
            <p:ph type="body" idx="1"/>
          </p:nvPr>
        </p:nvSpPr>
        <p:spPr/>
        <p:txBody>
          <a:bodyPr/>
          <a:lstStyle/>
          <a:p>
            <a:pPr>
              <a:defRPr/>
            </a:pPr>
            <a:r>
              <a:rPr lang="en-US">
                <a:cs typeface="+mn-cs"/>
              </a:rPr>
              <a:t>Search for lower cost solutions allowing signals to be generated with inverted polarity</a:t>
            </a:r>
          </a:p>
          <a:p>
            <a:pPr lvl="1">
              <a:defRPr/>
            </a:pPr>
            <a:r>
              <a:rPr lang="en-US"/>
              <a:t>More cells to choose from</a:t>
            </a:r>
          </a:p>
          <a:p>
            <a:pPr>
              <a:defRPr/>
            </a:pPr>
            <a:r>
              <a:rPr lang="en-US">
                <a:cs typeface="+mn-cs"/>
              </a:rPr>
              <a:t>Polarities can be adjusted at register and/or I/O boundaries</a:t>
            </a:r>
          </a:p>
          <a:p>
            <a:pPr>
              <a:defRPr/>
            </a:pPr>
            <a:r>
              <a:rPr lang="en-US">
                <a:cs typeface="+mn-cs"/>
              </a:rPr>
              <a:t>Within structural covering:</a:t>
            </a:r>
          </a:p>
          <a:p>
            <a:pPr lvl="1">
              <a:defRPr/>
            </a:pPr>
            <a:r>
              <a:rPr lang="en-US"/>
              <a:t>Polarity assignment is handled by a smart trick</a:t>
            </a:r>
          </a:p>
          <a:p>
            <a:pPr>
              <a:defRPr/>
            </a:pPr>
            <a:r>
              <a:rPr lang="en-US">
                <a:cs typeface="+mn-cs"/>
              </a:rPr>
              <a:t>Within structural covering</a:t>
            </a:r>
          </a:p>
          <a:p>
            <a:pPr lvl="1">
              <a:defRPr/>
            </a:pPr>
            <a:r>
              <a:rPr lang="en-US"/>
              <a:t>Polarity assignment is built into the formulation</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 Giovanni De Micheli</a:t>
            </a:r>
          </a:p>
        </p:txBody>
      </p:sp>
      <p:sp>
        <p:nvSpPr>
          <p:cNvPr id="5" name="Slide Number Placeholder 4"/>
          <p:cNvSpPr>
            <a:spLocks noGrp="1"/>
          </p:cNvSpPr>
          <p:nvPr>
            <p:ph type="sldNum" sz="quarter" idx="11"/>
          </p:nvPr>
        </p:nvSpPr>
        <p:spPr/>
        <p:txBody>
          <a:bodyPr/>
          <a:lstStyle/>
          <a:p>
            <a:pPr>
              <a:defRPr/>
            </a:pPr>
            <a:fld id="{22495EE9-9173-F542-81C1-D7AD1BC48DD3}" type="slidenum">
              <a:rPr lang="en-US"/>
              <a:pPr>
                <a:defRPr/>
              </a:pPr>
              <a:t>31</a:t>
            </a:fld>
            <a:endParaRPr lang="en-US"/>
          </a:p>
        </p:txBody>
      </p:sp>
      <p:sp>
        <p:nvSpPr>
          <p:cNvPr id="1494018" name="Rectangle 2"/>
          <p:cNvSpPr>
            <a:spLocks noGrp="1" noChangeArrowheads="1"/>
          </p:cNvSpPr>
          <p:nvPr>
            <p:ph type="title"/>
          </p:nvPr>
        </p:nvSpPr>
        <p:spPr/>
        <p:txBody>
          <a:bodyPr/>
          <a:lstStyle/>
          <a:p>
            <a:pPr>
              <a:defRPr/>
            </a:pPr>
            <a:r>
              <a:rPr lang="en-US">
                <a:cs typeface="+mj-cs"/>
              </a:rPr>
              <a:t>Structural covering and polarity assignment</a:t>
            </a:r>
          </a:p>
        </p:txBody>
      </p:sp>
      <p:sp>
        <p:nvSpPr>
          <p:cNvPr id="1494019" name="Rectangle 3"/>
          <p:cNvSpPr>
            <a:spLocks noGrp="1" noChangeArrowheads="1"/>
          </p:cNvSpPr>
          <p:nvPr>
            <p:ph type="body" idx="1"/>
          </p:nvPr>
        </p:nvSpPr>
        <p:spPr/>
        <p:txBody>
          <a:bodyPr/>
          <a:lstStyle/>
          <a:p>
            <a:pPr>
              <a:lnSpc>
                <a:spcPct val="115000"/>
              </a:lnSpc>
              <a:defRPr/>
            </a:pPr>
            <a:r>
              <a:rPr lang="en-US">
                <a:cs typeface="+mn-cs"/>
              </a:rPr>
              <a:t>Assume subject network is decomposed into base functions such as</a:t>
            </a:r>
            <a:r>
              <a:rPr lang="en-US">
                <a:solidFill>
                  <a:schemeClr val="tx2"/>
                </a:solidFill>
                <a:cs typeface="+mn-cs"/>
              </a:rPr>
              <a:t> NAND2</a:t>
            </a:r>
            <a:r>
              <a:rPr lang="en-US">
                <a:cs typeface="+mn-cs"/>
              </a:rPr>
              <a:t> and </a:t>
            </a:r>
            <a:r>
              <a:rPr lang="en-US">
                <a:solidFill>
                  <a:schemeClr val="tx2"/>
                </a:solidFill>
                <a:cs typeface="+mn-cs"/>
              </a:rPr>
              <a:t>INV</a:t>
            </a:r>
          </a:p>
          <a:p>
            <a:pPr>
              <a:lnSpc>
                <a:spcPct val="115000"/>
              </a:lnSpc>
              <a:defRPr/>
            </a:pPr>
            <a:r>
              <a:rPr lang="en-US">
                <a:cs typeface="+mn-cs"/>
              </a:rPr>
              <a:t>Pre-process subject network by adding inverter pairs between </a:t>
            </a:r>
            <a:r>
              <a:rPr lang="en-US">
                <a:solidFill>
                  <a:schemeClr val="tx2"/>
                </a:solidFill>
                <a:cs typeface="+mn-cs"/>
              </a:rPr>
              <a:t>NANDs</a:t>
            </a:r>
          </a:p>
          <a:p>
            <a:pPr>
              <a:lnSpc>
                <a:spcPct val="115000"/>
              </a:lnSpc>
              <a:defRPr/>
            </a:pPr>
            <a:r>
              <a:rPr lang="en-US">
                <a:cs typeface="+mn-cs"/>
              </a:rPr>
              <a:t>Provide I/Os with both polarity</a:t>
            </a:r>
          </a:p>
          <a:p>
            <a:pPr>
              <a:lnSpc>
                <a:spcPct val="115000"/>
              </a:lnSpc>
              <a:defRPr/>
            </a:pPr>
            <a:r>
              <a:rPr lang="en-US">
                <a:cs typeface="+mn-cs"/>
              </a:rPr>
              <a:t>Add to library inverter-pair cell </a:t>
            </a:r>
            <a:r>
              <a:rPr lang="en-US">
                <a:solidFill>
                  <a:schemeClr val="tx2"/>
                </a:solidFill>
                <a:cs typeface="+mn-cs"/>
              </a:rPr>
              <a:t>2INV</a:t>
            </a:r>
            <a:r>
              <a:rPr lang="en-US">
                <a:cs typeface="+mn-cs"/>
              </a:rPr>
              <a:t> to the library:</a:t>
            </a:r>
          </a:p>
          <a:p>
            <a:pPr lvl="1">
              <a:lnSpc>
                <a:spcPct val="100000"/>
              </a:lnSpc>
              <a:defRPr/>
            </a:pPr>
            <a:r>
              <a:rPr lang="en-US"/>
              <a:t>Cell corresponds to a connection and has </a:t>
            </a:r>
            <a:r>
              <a:rPr lang="en-US">
                <a:solidFill>
                  <a:schemeClr val="tx2"/>
                </a:solidFill>
              </a:rPr>
              <a:t>0</a:t>
            </a:r>
            <a:r>
              <a:rPr lang="en-US"/>
              <a:t> cost</a:t>
            </a:r>
          </a:p>
          <a:p>
            <a:pPr lvl="1">
              <a:lnSpc>
                <a:spcPct val="100000"/>
              </a:lnSpc>
              <a:defRPr/>
            </a:pPr>
            <a:r>
              <a:rPr lang="en-US"/>
              <a:t>Unnecessary </a:t>
            </a:r>
            <a:r>
              <a:rPr lang="en-US">
                <a:solidFill>
                  <a:schemeClr val="tx2"/>
                </a:solidFill>
              </a:rPr>
              <a:t>2INV</a:t>
            </a:r>
            <a:r>
              <a:rPr lang="en-US"/>
              <a:t> will be removed by the algorithm</a:t>
            </a:r>
          </a:p>
          <a:p>
            <a:pPr>
              <a:lnSpc>
                <a:spcPct val="115000"/>
              </a:lnSpc>
              <a:defRPr/>
            </a:pPr>
            <a:r>
              <a:rPr lang="en-US">
                <a:cs typeface="+mn-cs"/>
              </a:rPr>
              <a:t>Apply bottom-up dynamic programming cover algorithm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940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940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9401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9401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9401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940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 Giovanni De Micheli</a:t>
            </a:r>
          </a:p>
        </p:txBody>
      </p:sp>
      <p:sp>
        <p:nvSpPr>
          <p:cNvPr id="5" name="Slide Number Placeholder 4"/>
          <p:cNvSpPr>
            <a:spLocks noGrp="1"/>
          </p:cNvSpPr>
          <p:nvPr>
            <p:ph type="sldNum" sz="quarter" idx="11"/>
          </p:nvPr>
        </p:nvSpPr>
        <p:spPr/>
        <p:txBody>
          <a:bodyPr/>
          <a:lstStyle/>
          <a:p>
            <a:pPr>
              <a:defRPr/>
            </a:pPr>
            <a:fld id="{378C0037-3669-5D47-80EE-30E2F0EB9569}" type="slidenum">
              <a:rPr lang="en-US"/>
              <a:pPr>
                <a:defRPr/>
              </a:pPr>
              <a:t>32</a:t>
            </a:fld>
            <a:endParaRPr lang="en-US"/>
          </a:p>
        </p:txBody>
      </p:sp>
      <p:sp>
        <p:nvSpPr>
          <p:cNvPr id="1495042" name="Rectangle 2"/>
          <p:cNvSpPr>
            <a:spLocks noGrp="1" noChangeArrowheads="1"/>
          </p:cNvSpPr>
          <p:nvPr>
            <p:ph type="title"/>
          </p:nvPr>
        </p:nvSpPr>
        <p:spPr/>
        <p:txBody>
          <a:bodyPr/>
          <a:lstStyle/>
          <a:p>
            <a:pPr>
              <a:defRPr/>
            </a:pPr>
            <a:r>
              <a:rPr lang="en-US">
                <a:cs typeface="+mj-cs"/>
              </a:rPr>
              <a:t>Example</a:t>
            </a:r>
          </a:p>
        </p:txBody>
      </p:sp>
      <p:pic>
        <p:nvPicPr>
          <p:cNvPr id="149504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7175" y="974725"/>
            <a:ext cx="8220075" cy="5176838"/>
          </a:xfrm>
          <a:extLst>
            <a:ext uri="{91240B29-F687-4f45-9708-019B960494DF}">
              <a14:hiddenLine xmlns:a14="http://schemas.microsoft.com/office/drawing/2010/main" xmlns="" w="2540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 Giovanni De Micheli</a:t>
            </a:r>
          </a:p>
        </p:txBody>
      </p:sp>
      <p:sp>
        <p:nvSpPr>
          <p:cNvPr id="5" name="Slide Number Placeholder 4"/>
          <p:cNvSpPr>
            <a:spLocks noGrp="1"/>
          </p:cNvSpPr>
          <p:nvPr>
            <p:ph type="sldNum" sz="quarter" idx="11"/>
          </p:nvPr>
        </p:nvSpPr>
        <p:spPr/>
        <p:txBody>
          <a:bodyPr/>
          <a:lstStyle/>
          <a:p>
            <a:pPr>
              <a:defRPr/>
            </a:pPr>
            <a:fld id="{230E662D-289C-AF45-A484-BB86ACF39A76}" type="slidenum">
              <a:rPr lang="en-US"/>
              <a:pPr>
                <a:defRPr/>
              </a:pPr>
              <a:t>33</a:t>
            </a:fld>
            <a:endParaRPr lang="en-US"/>
          </a:p>
        </p:txBody>
      </p:sp>
      <p:sp>
        <p:nvSpPr>
          <p:cNvPr id="1529858" name="Rectangle 2"/>
          <p:cNvSpPr>
            <a:spLocks noGrp="1" noChangeArrowheads="1"/>
          </p:cNvSpPr>
          <p:nvPr>
            <p:ph type="title"/>
          </p:nvPr>
        </p:nvSpPr>
        <p:spPr/>
        <p:txBody>
          <a:bodyPr/>
          <a:lstStyle/>
          <a:p>
            <a:pPr>
              <a:defRPr/>
            </a:pPr>
            <a:r>
              <a:rPr lang="en-US">
                <a:cs typeface="+mj-cs"/>
              </a:rPr>
              <a:t>General issues with covering</a:t>
            </a:r>
          </a:p>
        </p:txBody>
      </p:sp>
      <p:sp>
        <p:nvSpPr>
          <p:cNvPr id="1529859" name="Rectangle 3"/>
          <p:cNvSpPr>
            <a:spLocks noGrp="1" noChangeArrowheads="1"/>
          </p:cNvSpPr>
          <p:nvPr>
            <p:ph type="body" idx="1"/>
          </p:nvPr>
        </p:nvSpPr>
        <p:spPr/>
        <p:txBody>
          <a:bodyPr/>
          <a:lstStyle/>
          <a:p>
            <a:pPr>
              <a:defRPr/>
            </a:pPr>
            <a:r>
              <a:rPr lang="en-US">
                <a:cs typeface="+mn-cs"/>
              </a:rPr>
              <a:t>Decomposition and covering yield solutions that are locally sub-optimal at multiple fanout points</a:t>
            </a:r>
          </a:p>
          <a:p>
            <a:pPr lvl="1">
              <a:defRPr/>
            </a:pPr>
            <a:r>
              <a:rPr lang="en-US"/>
              <a:t>Covering in various logic cones is independent</a:t>
            </a:r>
          </a:p>
          <a:p>
            <a:pPr lvl="1">
              <a:defRPr/>
            </a:pPr>
            <a:r>
              <a:rPr lang="en-US"/>
              <a:t>High capacitive loads skews the solution</a:t>
            </a:r>
          </a:p>
          <a:p>
            <a:pPr>
              <a:defRPr/>
            </a:pPr>
            <a:r>
              <a:rPr lang="en-US">
                <a:cs typeface="+mn-cs"/>
              </a:rPr>
              <a:t>Approaches</a:t>
            </a:r>
          </a:p>
          <a:p>
            <a:pPr lvl="1">
              <a:defRPr/>
            </a:pPr>
            <a:r>
              <a:rPr lang="en-US"/>
              <a:t>Implicit decomposition methods</a:t>
            </a:r>
          </a:p>
          <a:p>
            <a:pPr lvl="2">
              <a:defRPr/>
            </a:pPr>
            <a:r>
              <a:rPr lang="en-US"/>
              <a:t>Compute and map all possible decompositions of a network</a:t>
            </a:r>
          </a:p>
          <a:p>
            <a:pPr lvl="1">
              <a:defRPr/>
            </a:pPr>
            <a:r>
              <a:rPr lang="en-US"/>
              <a:t>Cell </a:t>
            </a:r>
            <a:r>
              <a:rPr lang="en-US">
                <a:solidFill>
                  <a:schemeClr val="tx2"/>
                </a:solidFill>
              </a:rPr>
              <a:t>cloning</a:t>
            </a:r>
            <a:r>
              <a:rPr lang="en-US"/>
              <a:t> and buffering at cone vertices</a:t>
            </a:r>
          </a:p>
          <a:p>
            <a:pPr lvl="1">
              <a:defRPr/>
            </a:pPr>
            <a:r>
              <a:rPr lang="en-US"/>
              <a:t>Wavefront mapping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2985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2985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2985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2985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298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 Giovanni De Micheli</a:t>
            </a:r>
          </a:p>
        </p:txBody>
      </p:sp>
      <p:sp>
        <p:nvSpPr>
          <p:cNvPr id="5" name="Slide Number Placeholder 4"/>
          <p:cNvSpPr>
            <a:spLocks noGrp="1"/>
          </p:cNvSpPr>
          <p:nvPr>
            <p:ph type="sldNum" sz="quarter" idx="11"/>
          </p:nvPr>
        </p:nvSpPr>
        <p:spPr/>
        <p:txBody>
          <a:bodyPr/>
          <a:lstStyle/>
          <a:p>
            <a:pPr>
              <a:defRPr/>
            </a:pPr>
            <a:fld id="{D23D2422-205D-244A-9978-65E1A9B8C87B}" type="slidenum">
              <a:rPr lang="en-US"/>
              <a:pPr>
                <a:defRPr/>
              </a:pPr>
              <a:t>34</a:t>
            </a:fld>
            <a:endParaRPr lang="en-US"/>
          </a:p>
        </p:txBody>
      </p:sp>
      <p:sp>
        <p:nvSpPr>
          <p:cNvPr id="1530882" name="Rectangle 2"/>
          <p:cNvSpPr>
            <a:spLocks noGrp="1" noChangeArrowheads="1"/>
          </p:cNvSpPr>
          <p:nvPr>
            <p:ph type="title"/>
          </p:nvPr>
        </p:nvSpPr>
        <p:spPr/>
        <p:txBody>
          <a:bodyPr/>
          <a:lstStyle/>
          <a:p>
            <a:pPr>
              <a:defRPr/>
            </a:pPr>
            <a:r>
              <a:rPr lang="en-US">
                <a:cs typeface="+mj-cs"/>
              </a:rPr>
              <a:t>Wavefront mapping</a:t>
            </a:r>
          </a:p>
        </p:txBody>
      </p:sp>
      <p:sp>
        <p:nvSpPr>
          <p:cNvPr id="1530883" name="Rectangle 3"/>
          <p:cNvSpPr>
            <a:spLocks noGrp="1" noChangeArrowheads="1"/>
          </p:cNvSpPr>
          <p:nvPr>
            <p:ph type="body" idx="1"/>
          </p:nvPr>
        </p:nvSpPr>
        <p:spPr>
          <a:xfrm>
            <a:off x="228600" y="1071563"/>
            <a:ext cx="8915400" cy="5214937"/>
          </a:xfrm>
        </p:spPr>
        <p:txBody>
          <a:bodyPr/>
          <a:lstStyle/>
          <a:p>
            <a:pPr>
              <a:lnSpc>
                <a:spcPct val="115000"/>
              </a:lnSpc>
              <a:defRPr/>
            </a:pPr>
            <a:r>
              <a:rPr lang="en-US">
                <a:cs typeface="+mn-cs"/>
              </a:rPr>
              <a:t>A </a:t>
            </a:r>
            <a:r>
              <a:rPr lang="en-US" i="1">
                <a:cs typeface="+mn-cs"/>
              </a:rPr>
              <a:t>wavefront</a:t>
            </a:r>
            <a:r>
              <a:rPr lang="en-US">
                <a:cs typeface="+mn-cs"/>
              </a:rPr>
              <a:t> is a sub-network </a:t>
            </a:r>
          </a:p>
          <a:p>
            <a:pPr lvl="1">
              <a:lnSpc>
                <a:spcPct val="100000"/>
              </a:lnSpc>
              <a:defRPr/>
            </a:pPr>
            <a:r>
              <a:rPr lang="en-US"/>
              <a:t>Cutting all I/O paths</a:t>
            </a:r>
          </a:p>
          <a:p>
            <a:pPr lvl="1">
              <a:lnSpc>
                <a:spcPct val="100000"/>
              </a:lnSpc>
              <a:defRPr/>
            </a:pPr>
            <a:r>
              <a:rPr lang="en-US"/>
              <a:t>With width </a:t>
            </a:r>
            <a:r>
              <a:rPr lang="en-US">
                <a:solidFill>
                  <a:schemeClr val="bg2"/>
                </a:solidFill>
              </a:rPr>
              <a:t>W</a:t>
            </a:r>
          </a:p>
          <a:p>
            <a:pPr>
              <a:lnSpc>
                <a:spcPct val="115000"/>
              </a:lnSpc>
              <a:defRPr/>
            </a:pPr>
            <a:r>
              <a:rPr lang="en-US">
                <a:cs typeface="+mn-cs"/>
              </a:rPr>
              <a:t>When </a:t>
            </a:r>
            <a:r>
              <a:rPr lang="en-US">
                <a:solidFill>
                  <a:schemeClr val="bg2"/>
                </a:solidFill>
                <a:cs typeface="+mn-cs"/>
              </a:rPr>
              <a:t>W</a:t>
            </a:r>
            <a:r>
              <a:rPr lang="en-US">
                <a:cs typeface="+mn-cs"/>
              </a:rPr>
              <a:t> is the circuit depth, then covering for load-dependent delays is optimum</a:t>
            </a:r>
          </a:p>
          <a:p>
            <a:pPr lvl="1">
              <a:lnSpc>
                <a:spcPct val="100000"/>
              </a:lnSpc>
              <a:defRPr/>
            </a:pPr>
            <a:r>
              <a:rPr lang="en-US"/>
              <a:t>The entire network is covered</a:t>
            </a:r>
          </a:p>
          <a:p>
            <a:pPr>
              <a:lnSpc>
                <a:spcPct val="115000"/>
              </a:lnSpc>
              <a:defRPr/>
            </a:pPr>
            <a:r>
              <a:rPr lang="en-US">
                <a:cs typeface="+mn-cs"/>
              </a:rPr>
              <a:t>For reasonably smaller values of </a:t>
            </a:r>
            <a:r>
              <a:rPr lang="en-US">
                <a:solidFill>
                  <a:schemeClr val="bg2"/>
                </a:solidFill>
                <a:cs typeface="+mn-cs"/>
              </a:rPr>
              <a:t>W</a:t>
            </a:r>
            <a:r>
              <a:rPr lang="en-US">
                <a:cs typeface="+mn-cs"/>
              </a:rPr>
              <a:t>, optimality is preserved</a:t>
            </a:r>
          </a:p>
          <a:p>
            <a:pPr lvl="1">
              <a:lnSpc>
                <a:spcPct val="100000"/>
              </a:lnSpc>
              <a:defRPr/>
            </a:pPr>
            <a:r>
              <a:rPr lang="en-US"/>
              <a:t>The wavefront can be dynamically decomposed</a:t>
            </a:r>
          </a:p>
          <a:p>
            <a:pPr lvl="1">
              <a:lnSpc>
                <a:spcPct val="100000"/>
              </a:lnSpc>
              <a:defRPr/>
            </a:pPr>
            <a:r>
              <a:rPr lang="en-US"/>
              <a:t>The wavefronit can be mapped (with duplications) for delay or other objectives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088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0883">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53088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088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08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(c) Giovanni De Micheli</a:t>
            </a:r>
          </a:p>
        </p:txBody>
      </p:sp>
      <p:sp>
        <p:nvSpPr>
          <p:cNvPr id="6" name="Slide Number Placeholder 5"/>
          <p:cNvSpPr>
            <a:spLocks noGrp="1"/>
          </p:cNvSpPr>
          <p:nvPr>
            <p:ph type="sldNum" sz="quarter" idx="11"/>
          </p:nvPr>
        </p:nvSpPr>
        <p:spPr/>
        <p:txBody>
          <a:bodyPr/>
          <a:lstStyle/>
          <a:p>
            <a:pPr>
              <a:defRPr/>
            </a:pPr>
            <a:fld id="{99F74BEE-E367-F648-9D1A-AB8034B24241}" type="slidenum">
              <a:rPr lang="en-US"/>
              <a:pPr>
                <a:defRPr/>
              </a:pPr>
              <a:t>35</a:t>
            </a:fld>
            <a:endParaRPr lang="en-US"/>
          </a:p>
        </p:txBody>
      </p:sp>
      <p:sp>
        <p:nvSpPr>
          <p:cNvPr id="1531906" name="Rectangle 2"/>
          <p:cNvSpPr>
            <a:spLocks noGrp="1" noChangeArrowheads="1"/>
          </p:cNvSpPr>
          <p:nvPr>
            <p:ph type="title"/>
          </p:nvPr>
        </p:nvSpPr>
        <p:spPr/>
        <p:txBody>
          <a:bodyPr/>
          <a:lstStyle/>
          <a:p>
            <a:pPr>
              <a:defRPr/>
            </a:pPr>
            <a:r>
              <a:rPr lang="en-US">
                <a:cs typeface="+mj-cs"/>
              </a:rPr>
              <a:t>Buffering</a:t>
            </a:r>
          </a:p>
        </p:txBody>
      </p:sp>
      <p:sp>
        <p:nvSpPr>
          <p:cNvPr id="1531907" name="Rectangle 3"/>
          <p:cNvSpPr>
            <a:spLocks noGrp="1" noChangeArrowheads="1"/>
          </p:cNvSpPr>
          <p:nvPr>
            <p:ph type="body" sz="half" idx="1"/>
          </p:nvPr>
        </p:nvSpPr>
        <p:spPr>
          <a:xfrm>
            <a:off x="228600" y="1079500"/>
            <a:ext cx="5835650" cy="5303838"/>
          </a:xfrm>
        </p:spPr>
        <p:txBody>
          <a:bodyPr/>
          <a:lstStyle/>
          <a:p>
            <a:pPr marL="0" indent="0">
              <a:lnSpc>
                <a:spcPct val="85000"/>
              </a:lnSpc>
              <a:defRPr/>
            </a:pPr>
            <a:r>
              <a:rPr lang="en-US" sz="2000">
                <a:cs typeface="+mn-cs"/>
              </a:rPr>
              <a:t>Drive multiple sinks:</a:t>
            </a:r>
          </a:p>
          <a:p>
            <a:pPr lvl="1">
              <a:lnSpc>
                <a:spcPct val="85000"/>
              </a:lnSpc>
              <a:defRPr/>
            </a:pPr>
            <a:r>
              <a:rPr lang="en-US" sz="1800"/>
              <a:t>Possibly with +/- polarities</a:t>
            </a:r>
          </a:p>
          <a:p>
            <a:pPr lvl="1">
              <a:lnSpc>
                <a:spcPct val="85000"/>
              </a:lnSpc>
              <a:defRPr/>
            </a:pPr>
            <a:r>
              <a:rPr lang="en-US" sz="1800"/>
              <a:t>Possibly with different loads</a:t>
            </a:r>
          </a:p>
          <a:p>
            <a:pPr lvl="1">
              <a:lnSpc>
                <a:spcPct val="85000"/>
              </a:lnSpc>
              <a:defRPr/>
            </a:pPr>
            <a:r>
              <a:rPr lang="en-US" sz="1800"/>
              <a:t>Possibly with different criticality</a:t>
            </a:r>
          </a:p>
          <a:p>
            <a:pPr marL="0" indent="0">
              <a:lnSpc>
                <a:spcPct val="85000"/>
              </a:lnSpc>
              <a:defRPr/>
            </a:pPr>
            <a:r>
              <a:rPr lang="en-US" sz="2000">
                <a:cs typeface="+mn-cs"/>
              </a:rPr>
              <a:t>Logic/electrical effort theory</a:t>
            </a:r>
          </a:p>
          <a:p>
            <a:pPr lvl="1">
              <a:lnSpc>
                <a:spcPct val="85000"/>
              </a:lnSpc>
              <a:defRPr/>
            </a:pPr>
            <a:r>
              <a:rPr lang="en-US" sz="1800">
                <a:solidFill>
                  <a:schemeClr val="bg2"/>
                </a:solidFill>
              </a:rPr>
              <a:t>delay = p + q gain</a:t>
            </a:r>
          </a:p>
          <a:p>
            <a:pPr lvl="1">
              <a:lnSpc>
                <a:spcPct val="85000"/>
              </a:lnSpc>
              <a:defRPr/>
            </a:pPr>
            <a:r>
              <a:rPr lang="en-US" sz="1800">
                <a:solidFill>
                  <a:schemeClr val="bg2"/>
                </a:solidFill>
              </a:rPr>
              <a:t>gain = load/C</a:t>
            </a:r>
            <a:r>
              <a:rPr lang="en-US" sz="1800" baseline="-25000">
                <a:solidFill>
                  <a:schemeClr val="bg2"/>
                </a:solidFill>
              </a:rPr>
              <a:t>in</a:t>
            </a:r>
            <a:r>
              <a:rPr lang="en-US" sz="1800">
                <a:solidFill>
                  <a:schemeClr val="bg2"/>
                </a:solidFill>
              </a:rPr>
              <a:t> </a:t>
            </a:r>
            <a:r>
              <a:rPr lang="en-US" sz="1800"/>
              <a:t>is a</a:t>
            </a:r>
            <a:r>
              <a:rPr lang="en-US" sz="1800">
                <a:solidFill>
                  <a:schemeClr val="bg2"/>
                </a:solidFill>
              </a:rPr>
              <a:t> </a:t>
            </a:r>
            <a:r>
              <a:rPr lang="en-US" sz="1800"/>
              <a:t>design parameter</a:t>
            </a:r>
          </a:p>
          <a:p>
            <a:pPr marL="0" indent="0">
              <a:lnSpc>
                <a:spcPct val="85000"/>
              </a:lnSpc>
              <a:defRPr/>
            </a:pPr>
            <a:r>
              <a:rPr lang="en-US" sz="2000">
                <a:cs typeface="+mn-cs"/>
              </a:rPr>
              <a:t>Issues:</a:t>
            </a:r>
          </a:p>
          <a:p>
            <a:pPr lvl="1">
              <a:lnSpc>
                <a:spcPct val="85000"/>
              </a:lnSpc>
              <a:defRPr/>
            </a:pPr>
            <a:r>
              <a:rPr lang="en-US" sz="1800"/>
              <a:t>Determine minimal buffer tree delay</a:t>
            </a:r>
          </a:p>
          <a:p>
            <a:pPr lvl="1">
              <a:lnSpc>
                <a:spcPct val="85000"/>
              </a:lnSpc>
              <a:defRPr/>
            </a:pPr>
            <a:r>
              <a:rPr lang="en-US" sz="1800"/>
              <a:t>Determine tree with minimal load</a:t>
            </a:r>
          </a:p>
          <a:p>
            <a:pPr lvl="2">
              <a:lnSpc>
                <a:spcPct val="85000"/>
              </a:lnSpc>
              <a:defRPr/>
            </a:pPr>
            <a:r>
              <a:rPr lang="en-US" sz="1600"/>
              <a:t>satisfying all timing constraint</a:t>
            </a:r>
          </a:p>
          <a:p>
            <a:pPr marL="0" indent="0">
              <a:lnSpc>
                <a:spcPct val="85000"/>
              </a:lnSpc>
              <a:defRPr/>
            </a:pPr>
            <a:r>
              <a:rPr lang="en-US" sz="2000">
                <a:cs typeface="+mn-cs"/>
              </a:rPr>
              <a:t>Solutions:</a:t>
            </a:r>
          </a:p>
          <a:p>
            <a:pPr lvl="1">
              <a:lnSpc>
                <a:spcPct val="85000"/>
              </a:lnSpc>
              <a:defRPr/>
            </a:pPr>
            <a:r>
              <a:rPr lang="en-US" sz="1800"/>
              <a:t>Make electrical effort uniform in chains</a:t>
            </a:r>
          </a:p>
          <a:p>
            <a:pPr lvl="2">
              <a:lnSpc>
                <a:spcPct val="85000"/>
              </a:lnSpc>
              <a:defRPr/>
            </a:pPr>
            <a:r>
              <a:rPr lang="en-US" sz="1600"/>
              <a:t>Closed form solution</a:t>
            </a:r>
          </a:p>
          <a:p>
            <a:pPr lvl="1">
              <a:lnSpc>
                <a:spcPct val="85000"/>
              </a:lnSpc>
              <a:defRPr/>
            </a:pPr>
            <a:r>
              <a:rPr lang="en-US" sz="1800"/>
              <a:t>Adapt to non-continuous cell sizes and tree structure</a:t>
            </a:r>
          </a:p>
          <a:p>
            <a:pPr lvl="2">
              <a:lnSpc>
                <a:spcPct val="85000"/>
              </a:lnSpc>
              <a:defRPr/>
            </a:pPr>
            <a:r>
              <a:rPr lang="en-US" sz="1600"/>
              <a:t>Gain based algorithm</a:t>
            </a:r>
          </a:p>
        </p:txBody>
      </p:sp>
      <p:pic>
        <p:nvPicPr>
          <p:cNvPr id="1531908"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48300" y="1230313"/>
            <a:ext cx="3219450" cy="1781175"/>
          </a:xfrm>
          <a:extLst>
            <a:ext uri="{91240B29-F687-4f45-9708-019B960494DF}">
              <a14:hiddenLine xmlns:a14="http://schemas.microsoft.com/office/drawing/2010/main" xmlns="" w="2540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190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190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1907">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190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190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1907">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1907">
                                            <p:txEl>
                                              <p:pRg st="10" end="1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531907">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1907">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31907">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31907">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3190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 Giovanni De Micheli</a:t>
            </a:r>
          </a:p>
        </p:txBody>
      </p:sp>
      <p:sp>
        <p:nvSpPr>
          <p:cNvPr id="5" name="Slide Number Placeholder 4"/>
          <p:cNvSpPr>
            <a:spLocks noGrp="1"/>
          </p:cNvSpPr>
          <p:nvPr>
            <p:ph type="sldNum" sz="quarter" idx="11"/>
          </p:nvPr>
        </p:nvSpPr>
        <p:spPr/>
        <p:txBody>
          <a:bodyPr/>
          <a:lstStyle/>
          <a:p>
            <a:pPr>
              <a:defRPr/>
            </a:pPr>
            <a:fld id="{BC1E2D85-5546-594E-B960-3734EBD776DE}" type="slidenum">
              <a:rPr lang="en-US"/>
              <a:pPr>
                <a:defRPr/>
              </a:pPr>
              <a:t>36</a:t>
            </a:fld>
            <a:endParaRPr lang="en-US"/>
          </a:p>
        </p:txBody>
      </p:sp>
      <p:sp>
        <p:nvSpPr>
          <p:cNvPr id="1497090" name="Rectangle 2"/>
          <p:cNvSpPr>
            <a:spLocks noGrp="1" noChangeArrowheads="1"/>
          </p:cNvSpPr>
          <p:nvPr>
            <p:ph type="title"/>
          </p:nvPr>
        </p:nvSpPr>
        <p:spPr/>
        <p:txBody>
          <a:bodyPr/>
          <a:lstStyle/>
          <a:p>
            <a:pPr>
              <a:defRPr/>
            </a:pPr>
            <a:r>
              <a:rPr lang="en-US">
                <a:cs typeface="+mj-cs"/>
              </a:rPr>
              <a:t>Module 2</a:t>
            </a:r>
          </a:p>
        </p:txBody>
      </p:sp>
      <p:sp>
        <p:nvSpPr>
          <p:cNvPr id="1497091" name="Rectangle 3"/>
          <p:cNvSpPr>
            <a:spLocks noGrp="1" noChangeArrowheads="1"/>
          </p:cNvSpPr>
          <p:nvPr>
            <p:ph type="body" idx="1"/>
          </p:nvPr>
        </p:nvSpPr>
        <p:spPr/>
        <p:txBody>
          <a:bodyPr/>
          <a:lstStyle/>
          <a:p>
            <a:pPr>
              <a:defRPr/>
            </a:pPr>
            <a:r>
              <a:rPr lang="en-US">
                <a:cs typeface="+mn-cs"/>
              </a:rPr>
              <a:t>Objectives</a:t>
            </a:r>
          </a:p>
          <a:p>
            <a:pPr lvl="1">
              <a:defRPr/>
            </a:pPr>
            <a:r>
              <a:rPr lang="en-US"/>
              <a:t>Boolean covering</a:t>
            </a:r>
          </a:p>
          <a:p>
            <a:pPr lvl="1">
              <a:defRPr/>
            </a:pPr>
            <a:r>
              <a:rPr lang="en-US"/>
              <a:t>Boolean matching</a:t>
            </a:r>
          </a:p>
          <a:p>
            <a:pPr lvl="1">
              <a:defRPr/>
            </a:pPr>
            <a:r>
              <a:rPr lang="en-US"/>
              <a:t>Simultaneous optimization and binding</a:t>
            </a:r>
          </a:p>
          <a:p>
            <a:pPr lvl="1">
              <a:defRPr/>
            </a:pPr>
            <a:r>
              <a:rPr lang="en-US"/>
              <a:t>Extensions to Boolean methods</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(c) Giovanni De Micheli</a:t>
            </a:r>
          </a:p>
        </p:txBody>
      </p:sp>
      <p:sp>
        <p:nvSpPr>
          <p:cNvPr id="6" name="Slide Number Placeholder 5"/>
          <p:cNvSpPr>
            <a:spLocks noGrp="1"/>
          </p:cNvSpPr>
          <p:nvPr>
            <p:ph type="sldNum" sz="quarter" idx="11"/>
          </p:nvPr>
        </p:nvSpPr>
        <p:spPr/>
        <p:txBody>
          <a:bodyPr/>
          <a:lstStyle/>
          <a:p>
            <a:pPr>
              <a:defRPr/>
            </a:pPr>
            <a:fld id="{AC515074-4E2C-274F-A759-D680B90497A7}" type="slidenum">
              <a:rPr lang="en-US"/>
              <a:pPr>
                <a:defRPr/>
              </a:pPr>
              <a:t>37</a:t>
            </a:fld>
            <a:endParaRPr lang="en-US"/>
          </a:p>
        </p:txBody>
      </p:sp>
      <p:sp>
        <p:nvSpPr>
          <p:cNvPr id="1499138" name="Rectangle 2"/>
          <p:cNvSpPr>
            <a:spLocks noGrp="1" noChangeArrowheads="1"/>
          </p:cNvSpPr>
          <p:nvPr>
            <p:ph type="title"/>
          </p:nvPr>
        </p:nvSpPr>
        <p:spPr/>
        <p:txBody>
          <a:bodyPr/>
          <a:lstStyle/>
          <a:p>
            <a:pPr>
              <a:defRPr/>
            </a:pPr>
            <a:r>
              <a:rPr lang="en-US">
                <a:cs typeface="+mj-cs"/>
              </a:rPr>
              <a:t>Boolean covering</a:t>
            </a:r>
          </a:p>
        </p:txBody>
      </p:sp>
      <p:sp>
        <p:nvSpPr>
          <p:cNvPr id="1499139" name="Rectangle 3"/>
          <p:cNvSpPr>
            <a:spLocks noGrp="1" noChangeArrowheads="1"/>
          </p:cNvSpPr>
          <p:nvPr>
            <p:ph type="body" sz="half" idx="1"/>
          </p:nvPr>
        </p:nvSpPr>
        <p:spPr>
          <a:xfrm>
            <a:off x="228600" y="1023938"/>
            <a:ext cx="5299075" cy="5262562"/>
          </a:xfrm>
        </p:spPr>
        <p:txBody>
          <a:bodyPr/>
          <a:lstStyle/>
          <a:p>
            <a:pPr marL="0" indent="0">
              <a:defRPr/>
            </a:pPr>
            <a:r>
              <a:rPr lang="en-US" sz="2400">
                <a:cs typeface="+mn-cs"/>
              </a:rPr>
              <a:t>Decompose network into base functions</a:t>
            </a:r>
          </a:p>
          <a:p>
            <a:pPr marL="0" indent="0">
              <a:defRPr/>
            </a:pPr>
            <a:r>
              <a:rPr lang="en-US" sz="2400">
                <a:cs typeface="+mn-cs"/>
              </a:rPr>
              <a:t>Partition network into cones</a:t>
            </a:r>
          </a:p>
          <a:p>
            <a:pPr marL="0" indent="0">
              <a:defRPr/>
            </a:pPr>
            <a:r>
              <a:rPr lang="en-US" sz="2400">
                <a:cs typeface="+mn-cs"/>
              </a:rPr>
              <a:t>Apply bottom-up covering to each cone</a:t>
            </a:r>
          </a:p>
          <a:p>
            <a:pPr lvl="1">
              <a:defRPr/>
            </a:pPr>
            <a:r>
              <a:rPr lang="en-US" sz="2000"/>
              <a:t>When considering vertex </a:t>
            </a:r>
            <a:r>
              <a:rPr lang="en-US" sz="2000">
                <a:solidFill>
                  <a:schemeClr val="tx2"/>
                </a:solidFill>
              </a:rPr>
              <a:t>v</a:t>
            </a:r>
            <a:r>
              <a:rPr lang="en-US" sz="2000"/>
              <a:t>:</a:t>
            </a:r>
          </a:p>
          <a:p>
            <a:pPr lvl="2">
              <a:defRPr/>
            </a:pPr>
            <a:r>
              <a:rPr lang="en-US" sz="1800"/>
              <a:t>Construct clusters by local elimination</a:t>
            </a:r>
          </a:p>
          <a:p>
            <a:pPr lvl="2">
              <a:defRPr/>
            </a:pPr>
            <a:r>
              <a:rPr lang="en-US" sz="1800"/>
              <a:t>Limit the depth of the cluster by limiting the support of the function</a:t>
            </a:r>
          </a:p>
          <a:p>
            <a:pPr lvl="2">
              <a:defRPr/>
            </a:pPr>
            <a:r>
              <a:rPr lang="en-US" sz="1800"/>
              <a:t>Associate several functions with vertex </a:t>
            </a:r>
            <a:r>
              <a:rPr lang="en-US" sz="1800">
                <a:solidFill>
                  <a:schemeClr val="tx2"/>
                </a:solidFill>
              </a:rPr>
              <a:t>v</a:t>
            </a:r>
          </a:p>
          <a:p>
            <a:pPr lvl="2">
              <a:defRPr/>
            </a:pPr>
            <a:r>
              <a:rPr lang="en-US" sz="1800"/>
              <a:t>Apply matching and record cost</a:t>
            </a:r>
          </a:p>
        </p:txBody>
      </p:sp>
      <p:pic>
        <p:nvPicPr>
          <p:cNvPr id="1499140"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57838" y="1116013"/>
            <a:ext cx="3467100" cy="5133975"/>
          </a:xfrm>
          <a:extLst>
            <a:ext uri="{91240B29-F687-4f45-9708-019B960494DF}">
              <a14:hiddenLine xmlns:a14="http://schemas.microsoft.com/office/drawing/2010/main" xmlns="" w="2540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991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9913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9913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9913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9913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9913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991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 Giovanni De Micheli</a:t>
            </a:r>
          </a:p>
        </p:txBody>
      </p:sp>
      <p:sp>
        <p:nvSpPr>
          <p:cNvPr id="5" name="Slide Number Placeholder 4"/>
          <p:cNvSpPr>
            <a:spLocks noGrp="1"/>
          </p:cNvSpPr>
          <p:nvPr>
            <p:ph type="sldNum" sz="quarter" idx="11"/>
          </p:nvPr>
        </p:nvSpPr>
        <p:spPr/>
        <p:txBody>
          <a:bodyPr/>
          <a:lstStyle/>
          <a:p>
            <a:pPr>
              <a:defRPr/>
            </a:pPr>
            <a:fld id="{B5E609A7-C1F4-BD4F-A3FF-A37616DC81C8}" type="slidenum">
              <a:rPr lang="en-US"/>
              <a:pPr>
                <a:defRPr/>
              </a:pPr>
              <a:t>38</a:t>
            </a:fld>
            <a:endParaRPr lang="en-US"/>
          </a:p>
        </p:txBody>
      </p:sp>
      <p:sp>
        <p:nvSpPr>
          <p:cNvPr id="1501186" name="Rectangle 2"/>
          <p:cNvSpPr>
            <a:spLocks noGrp="1" noChangeArrowheads="1"/>
          </p:cNvSpPr>
          <p:nvPr>
            <p:ph type="title"/>
          </p:nvPr>
        </p:nvSpPr>
        <p:spPr/>
        <p:txBody>
          <a:bodyPr/>
          <a:lstStyle/>
          <a:p>
            <a:pPr>
              <a:defRPr/>
            </a:pPr>
            <a:r>
              <a:rPr lang="en-US" sz="2800">
                <a:cs typeface="+mj-cs"/>
              </a:rPr>
              <a:t>Boolean matching</a:t>
            </a:r>
            <a:br>
              <a:rPr lang="en-US" sz="2800">
                <a:cs typeface="+mj-cs"/>
              </a:rPr>
            </a:br>
            <a:r>
              <a:rPr lang="en-US" sz="2800" i="1">
                <a:cs typeface="+mj-cs"/>
              </a:rPr>
              <a:t>P</a:t>
            </a:r>
            <a:r>
              <a:rPr lang="en-US" sz="2800">
                <a:cs typeface="+mj-cs"/>
              </a:rPr>
              <a:t>-equivalence</a:t>
            </a:r>
          </a:p>
        </p:txBody>
      </p:sp>
      <p:sp>
        <p:nvSpPr>
          <p:cNvPr id="1501187" name="Rectangle 3"/>
          <p:cNvSpPr>
            <a:spLocks noGrp="1" noChangeArrowheads="1"/>
          </p:cNvSpPr>
          <p:nvPr>
            <p:ph type="body" idx="1"/>
          </p:nvPr>
        </p:nvSpPr>
        <p:spPr/>
        <p:txBody>
          <a:bodyPr/>
          <a:lstStyle/>
          <a:p>
            <a:pPr>
              <a:lnSpc>
                <a:spcPct val="115000"/>
              </a:lnSpc>
              <a:defRPr/>
            </a:pPr>
            <a:r>
              <a:rPr lang="en-US">
                <a:solidFill>
                  <a:schemeClr val="tx2"/>
                </a:solidFill>
                <a:cs typeface="+mn-cs"/>
              </a:rPr>
              <a:t>Cluster</a:t>
            </a:r>
            <a:r>
              <a:rPr lang="en-US">
                <a:cs typeface="+mn-cs"/>
              </a:rPr>
              <a:t> function </a:t>
            </a:r>
            <a:r>
              <a:rPr lang="en-US">
                <a:solidFill>
                  <a:schemeClr val="tx2"/>
                </a:solidFill>
                <a:cs typeface="+mn-cs"/>
              </a:rPr>
              <a:t>f(x)</a:t>
            </a:r>
          </a:p>
          <a:p>
            <a:pPr lvl="1">
              <a:lnSpc>
                <a:spcPct val="100000"/>
              </a:lnSpc>
              <a:defRPr/>
            </a:pPr>
            <a:r>
              <a:rPr lang="en-US"/>
              <a:t>Sub-network behavior</a:t>
            </a:r>
          </a:p>
          <a:p>
            <a:pPr>
              <a:lnSpc>
                <a:spcPct val="115000"/>
              </a:lnSpc>
              <a:defRPr/>
            </a:pPr>
            <a:r>
              <a:rPr lang="en-US">
                <a:solidFill>
                  <a:schemeClr val="tx2"/>
                </a:solidFill>
                <a:cs typeface="+mn-cs"/>
              </a:rPr>
              <a:t>Pattern</a:t>
            </a:r>
            <a:r>
              <a:rPr lang="en-US">
                <a:cs typeface="+mn-cs"/>
              </a:rPr>
              <a:t> function </a:t>
            </a:r>
            <a:r>
              <a:rPr lang="en-US">
                <a:solidFill>
                  <a:schemeClr val="tx2"/>
                </a:solidFill>
                <a:cs typeface="+mn-cs"/>
              </a:rPr>
              <a:t>g(y)</a:t>
            </a:r>
          </a:p>
          <a:p>
            <a:pPr lvl="1">
              <a:lnSpc>
                <a:spcPct val="100000"/>
              </a:lnSpc>
              <a:defRPr/>
            </a:pPr>
            <a:r>
              <a:rPr lang="en-US"/>
              <a:t>Cell behavior</a:t>
            </a:r>
          </a:p>
          <a:p>
            <a:pPr>
              <a:lnSpc>
                <a:spcPct val="115000"/>
              </a:lnSpc>
              <a:defRPr/>
            </a:pPr>
            <a:r>
              <a:rPr lang="en-US" i="1">
                <a:solidFill>
                  <a:schemeClr val="tx2"/>
                </a:solidFill>
                <a:cs typeface="+mn-cs"/>
              </a:rPr>
              <a:t>P</a:t>
            </a:r>
            <a:r>
              <a:rPr lang="en-US">
                <a:solidFill>
                  <a:schemeClr val="tx2"/>
                </a:solidFill>
                <a:cs typeface="+mn-cs"/>
              </a:rPr>
              <a:t>-equivalence</a:t>
            </a:r>
          </a:p>
          <a:p>
            <a:pPr lvl="1">
              <a:lnSpc>
                <a:spcPct val="100000"/>
              </a:lnSpc>
              <a:defRPr/>
            </a:pPr>
            <a:r>
              <a:rPr lang="en-US"/>
              <a:t>Is there a permutation operator </a:t>
            </a:r>
            <a:r>
              <a:rPr lang="en-US" i="1">
                <a:solidFill>
                  <a:schemeClr val="tx2"/>
                </a:solidFill>
              </a:rPr>
              <a:t>P</a:t>
            </a:r>
            <a:r>
              <a:rPr lang="en-US"/>
              <a:t>, such that  </a:t>
            </a:r>
            <a:r>
              <a:rPr lang="en-US">
                <a:solidFill>
                  <a:schemeClr val="tx2"/>
                </a:solidFill>
              </a:rPr>
              <a:t>f(x) = g ( </a:t>
            </a:r>
            <a:r>
              <a:rPr lang="en-US" i="1">
                <a:solidFill>
                  <a:schemeClr val="tx2"/>
                </a:solidFill>
              </a:rPr>
              <a:t>P</a:t>
            </a:r>
            <a:r>
              <a:rPr lang="en-US">
                <a:solidFill>
                  <a:schemeClr val="tx2"/>
                </a:solidFill>
              </a:rPr>
              <a:t> x)</a:t>
            </a:r>
            <a:br>
              <a:rPr lang="en-US">
                <a:solidFill>
                  <a:schemeClr val="tx2"/>
                </a:solidFill>
              </a:rPr>
            </a:br>
            <a:r>
              <a:rPr lang="en-US"/>
              <a:t>is a tautology?</a:t>
            </a:r>
          </a:p>
          <a:p>
            <a:pPr>
              <a:lnSpc>
                <a:spcPct val="115000"/>
              </a:lnSpc>
              <a:defRPr/>
            </a:pPr>
            <a:r>
              <a:rPr lang="en-US">
                <a:cs typeface="+mn-cs"/>
              </a:rPr>
              <a:t>Approaches:</a:t>
            </a:r>
          </a:p>
          <a:p>
            <a:pPr lvl="1">
              <a:lnSpc>
                <a:spcPct val="100000"/>
              </a:lnSpc>
              <a:defRPr/>
            </a:pPr>
            <a:r>
              <a:rPr lang="en-US"/>
              <a:t>Tautology check over all input permutations</a:t>
            </a:r>
          </a:p>
          <a:p>
            <a:pPr lvl="1">
              <a:lnSpc>
                <a:spcPct val="100000"/>
              </a:lnSpc>
              <a:defRPr/>
            </a:pPr>
            <a:r>
              <a:rPr lang="en-US"/>
              <a:t>Multi-rooted pattern ROBDD capturing all permutations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0118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01187">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50118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0118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011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 Giovanni De Micheli</a:t>
            </a:r>
          </a:p>
        </p:txBody>
      </p:sp>
      <p:sp>
        <p:nvSpPr>
          <p:cNvPr id="5" name="Slide Number Placeholder 4"/>
          <p:cNvSpPr>
            <a:spLocks noGrp="1"/>
          </p:cNvSpPr>
          <p:nvPr>
            <p:ph type="sldNum" sz="quarter" idx="11"/>
          </p:nvPr>
        </p:nvSpPr>
        <p:spPr/>
        <p:txBody>
          <a:bodyPr/>
          <a:lstStyle/>
          <a:p>
            <a:pPr>
              <a:defRPr/>
            </a:pPr>
            <a:fld id="{8C4764A5-8257-0F42-9CF5-3E208DA5D578}" type="slidenum">
              <a:rPr lang="en-US"/>
              <a:pPr>
                <a:defRPr/>
              </a:pPr>
              <a:t>39</a:t>
            </a:fld>
            <a:endParaRPr lang="en-US"/>
          </a:p>
        </p:txBody>
      </p:sp>
      <p:sp>
        <p:nvSpPr>
          <p:cNvPr id="1502210" name="Rectangle 2"/>
          <p:cNvSpPr>
            <a:spLocks noGrp="1" noChangeArrowheads="1"/>
          </p:cNvSpPr>
          <p:nvPr>
            <p:ph type="title"/>
          </p:nvPr>
        </p:nvSpPr>
        <p:spPr/>
        <p:txBody>
          <a:bodyPr/>
          <a:lstStyle/>
          <a:p>
            <a:pPr>
              <a:defRPr/>
            </a:pPr>
            <a:r>
              <a:rPr lang="en-US">
                <a:cs typeface="+mj-cs"/>
              </a:rPr>
              <a:t>Input/output polarity assignment</a:t>
            </a:r>
          </a:p>
        </p:txBody>
      </p:sp>
      <p:sp>
        <p:nvSpPr>
          <p:cNvPr id="1502211" name="Rectangle 3"/>
          <p:cNvSpPr>
            <a:spLocks noGrp="1" noChangeArrowheads="1"/>
          </p:cNvSpPr>
          <p:nvPr>
            <p:ph type="body" idx="1"/>
          </p:nvPr>
        </p:nvSpPr>
        <p:spPr/>
        <p:txBody>
          <a:bodyPr/>
          <a:lstStyle/>
          <a:p>
            <a:pPr>
              <a:defRPr/>
            </a:pPr>
            <a:r>
              <a:rPr lang="en-US" i="1" dirty="0">
                <a:solidFill>
                  <a:schemeClr val="tx2"/>
                </a:solidFill>
                <a:cs typeface="+mn-cs"/>
              </a:rPr>
              <a:t>NPN</a:t>
            </a:r>
            <a:r>
              <a:rPr lang="en-US" dirty="0">
                <a:cs typeface="+mn-cs"/>
              </a:rPr>
              <a:t> classification of logic functions</a:t>
            </a:r>
          </a:p>
          <a:p>
            <a:pPr>
              <a:defRPr/>
            </a:pPr>
            <a:r>
              <a:rPr lang="en-US" i="1" dirty="0">
                <a:solidFill>
                  <a:schemeClr val="tx2"/>
                </a:solidFill>
                <a:cs typeface="+mn-cs"/>
              </a:rPr>
              <a:t>NPN</a:t>
            </a:r>
            <a:r>
              <a:rPr lang="en-US" dirty="0">
                <a:solidFill>
                  <a:schemeClr val="tx2"/>
                </a:solidFill>
                <a:cs typeface="+mn-cs"/>
              </a:rPr>
              <a:t>-equivalence</a:t>
            </a:r>
          </a:p>
          <a:p>
            <a:pPr lvl="1">
              <a:defRPr/>
            </a:pPr>
            <a:r>
              <a:rPr lang="en-US" dirty="0"/>
              <a:t>There exist a permutation operator </a:t>
            </a:r>
            <a:r>
              <a:rPr lang="en-US" i="1" dirty="0">
                <a:solidFill>
                  <a:schemeClr val="tx2"/>
                </a:solidFill>
              </a:rPr>
              <a:t>P</a:t>
            </a:r>
            <a:r>
              <a:rPr lang="en-US" dirty="0"/>
              <a:t> and complementation operators </a:t>
            </a:r>
            <a:r>
              <a:rPr lang="en-US" i="1" dirty="0">
                <a:solidFill>
                  <a:schemeClr val="tx2"/>
                </a:solidFill>
              </a:rPr>
              <a:t>N</a:t>
            </a:r>
            <a:r>
              <a:rPr lang="en-US" i="1" baseline="-25000" dirty="0">
                <a:solidFill>
                  <a:schemeClr val="tx2"/>
                </a:solidFill>
              </a:rPr>
              <a:t>i</a:t>
            </a:r>
            <a:r>
              <a:rPr lang="en-US" dirty="0"/>
              <a:t> and </a:t>
            </a:r>
            <a:r>
              <a:rPr lang="en-US" i="1" dirty="0">
                <a:solidFill>
                  <a:schemeClr val="tx2"/>
                </a:solidFill>
              </a:rPr>
              <a:t>N</a:t>
            </a:r>
            <a:r>
              <a:rPr lang="en-US" i="1" baseline="-25000" dirty="0">
                <a:solidFill>
                  <a:schemeClr val="tx2"/>
                </a:solidFill>
              </a:rPr>
              <a:t>o</a:t>
            </a:r>
            <a:r>
              <a:rPr lang="en-US" dirty="0"/>
              <a:t>, such that </a:t>
            </a:r>
            <a:r>
              <a:rPr lang="en-US" dirty="0">
                <a:solidFill>
                  <a:schemeClr val="tx2"/>
                </a:solidFill>
              </a:rPr>
              <a:t>f(x) = </a:t>
            </a:r>
            <a:r>
              <a:rPr lang="en-US" i="1" dirty="0">
                <a:solidFill>
                  <a:schemeClr val="tx2"/>
                </a:solidFill>
              </a:rPr>
              <a:t>N</a:t>
            </a:r>
            <a:r>
              <a:rPr lang="en-US" i="1" baseline="-25000" dirty="0">
                <a:solidFill>
                  <a:schemeClr val="tx2"/>
                </a:solidFill>
              </a:rPr>
              <a:t>o</a:t>
            </a:r>
            <a:r>
              <a:rPr lang="en-US" i="1" dirty="0">
                <a:solidFill>
                  <a:schemeClr val="tx2"/>
                </a:solidFill>
              </a:rPr>
              <a:t> </a:t>
            </a:r>
            <a:r>
              <a:rPr lang="en-US" dirty="0">
                <a:solidFill>
                  <a:schemeClr val="tx2"/>
                </a:solidFill>
              </a:rPr>
              <a:t>g ( </a:t>
            </a:r>
            <a:r>
              <a:rPr lang="en-US" i="1" dirty="0">
                <a:solidFill>
                  <a:schemeClr val="tx2"/>
                </a:solidFill>
              </a:rPr>
              <a:t>P N</a:t>
            </a:r>
            <a:r>
              <a:rPr lang="en-US" i="1" baseline="-25000" dirty="0">
                <a:solidFill>
                  <a:schemeClr val="tx2"/>
                </a:solidFill>
              </a:rPr>
              <a:t>i</a:t>
            </a:r>
            <a:r>
              <a:rPr lang="en-US" dirty="0">
                <a:solidFill>
                  <a:schemeClr val="tx2"/>
                </a:solidFill>
              </a:rPr>
              <a:t> x )</a:t>
            </a:r>
            <a:r>
              <a:rPr lang="en-US" dirty="0"/>
              <a:t> is a tautology</a:t>
            </a:r>
          </a:p>
          <a:p>
            <a:pPr>
              <a:defRPr/>
            </a:pPr>
            <a:r>
              <a:rPr lang="en-US" dirty="0">
                <a:cs typeface="+mn-cs"/>
              </a:rPr>
              <a:t>Variations:</a:t>
            </a:r>
          </a:p>
          <a:p>
            <a:pPr lvl="1">
              <a:defRPr/>
            </a:pPr>
            <a:r>
              <a:rPr lang="en-US" i="1" dirty="0">
                <a:solidFill>
                  <a:schemeClr val="tx2"/>
                </a:solidFill>
              </a:rPr>
              <a:t>N</a:t>
            </a:r>
            <a:r>
              <a:rPr lang="en-US" dirty="0">
                <a:solidFill>
                  <a:schemeClr val="tx2"/>
                </a:solidFill>
              </a:rPr>
              <a:t>-equivalence</a:t>
            </a:r>
          </a:p>
          <a:p>
            <a:pPr lvl="1">
              <a:defRPr/>
            </a:pPr>
            <a:r>
              <a:rPr lang="en-US" i="1" dirty="0">
                <a:solidFill>
                  <a:schemeClr val="tx2"/>
                </a:solidFill>
              </a:rPr>
              <a:t>PN</a:t>
            </a:r>
            <a:r>
              <a:rPr lang="en-US" dirty="0">
                <a:solidFill>
                  <a:schemeClr val="tx2"/>
                </a:solidFill>
              </a:rPr>
              <a:t>-equivalence</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 Giovanni De Micheli</a:t>
            </a:r>
          </a:p>
        </p:txBody>
      </p:sp>
      <p:sp>
        <p:nvSpPr>
          <p:cNvPr id="5" name="Slide Number Placeholder 4"/>
          <p:cNvSpPr>
            <a:spLocks noGrp="1"/>
          </p:cNvSpPr>
          <p:nvPr>
            <p:ph type="sldNum" sz="quarter" idx="11"/>
          </p:nvPr>
        </p:nvSpPr>
        <p:spPr/>
        <p:txBody>
          <a:bodyPr/>
          <a:lstStyle/>
          <a:p>
            <a:pPr>
              <a:defRPr/>
            </a:pPr>
            <a:fld id="{55A59F3F-CBDD-AA41-A2DA-9D241CBA0B60}" type="slidenum">
              <a:rPr lang="en-US"/>
              <a:pPr>
                <a:defRPr/>
              </a:pPr>
              <a:t>4</a:t>
            </a:fld>
            <a:endParaRPr lang="en-US"/>
          </a:p>
        </p:txBody>
      </p:sp>
      <p:sp>
        <p:nvSpPr>
          <p:cNvPr id="1454082" name="Rectangle 2"/>
          <p:cNvSpPr>
            <a:spLocks noGrp="1" noChangeArrowheads="1"/>
          </p:cNvSpPr>
          <p:nvPr>
            <p:ph type="title"/>
          </p:nvPr>
        </p:nvSpPr>
        <p:spPr/>
        <p:txBody>
          <a:bodyPr/>
          <a:lstStyle/>
          <a:p>
            <a:pPr>
              <a:defRPr/>
            </a:pPr>
            <a:r>
              <a:rPr lang="en-US">
                <a:cs typeface="+mj-cs"/>
              </a:rPr>
              <a:t>Major approaches</a:t>
            </a:r>
          </a:p>
        </p:txBody>
      </p:sp>
      <p:sp>
        <p:nvSpPr>
          <p:cNvPr id="1454083" name="Rectangle 3"/>
          <p:cNvSpPr>
            <a:spLocks noGrp="1" noChangeArrowheads="1"/>
          </p:cNvSpPr>
          <p:nvPr>
            <p:ph type="body" idx="1"/>
          </p:nvPr>
        </p:nvSpPr>
        <p:spPr/>
        <p:txBody>
          <a:bodyPr/>
          <a:lstStyle/>
          <a:p>
            <a:pPr>
              <a:lnSpc>
                <a:spcPct val="95000"/>
              </a:lnSpc>
              <a:defRPr/>
            </a:pPr>
            <a:r>
              <a:rPr lang="en-US" dirty="0">
                <a:cs typeface="+mn-cs"/>
              </a:rPr>
              <a:t>Rule-based systems</a:t>
            </a:r>
          </a:p>
          <a:p>
            <a:pPr lvl="1">
              <a:lnSpc>
                <a:spcPct val="95000"/>
              </a:lnSpc>
              <a:defRPr/>
            </a:pPr>
            <a:r>
              <a:rPr lang="en-US" dirty="0"/>
              <a:t>Generic, handle all types of cells and situations</a:t>
            </a:r>
          </a:p>
          <a:p>
            <a:pPr lvl="1">
              <a:lnSpc>
                <a:spcPct val="95000"/>
              </a:lnSpc>
              <a:defRPr/>
            </a:pPr>
            <a:r>
              <a:rPr lang="en-US" dirty="0"/>
              <a:t>Hard to obtain circuit with specific properties</a:t>
            </a:r>
          </a:p>
          <a:p>
            <a:pPr lvl="1">
              <a:lnSpc>
                <a:spcPct val="95000"/>
              </a:lnSpc>
              <a:defRPr/>
            </a:pPr>
            <a:r>
              <a:rPr lang="en-US" dirty="0"/>
              <a:t>Data base:</a:t>
            </a:r>
          </a:p>
          <a:p>
            <a:pPr lvl="2">
              <a:lnSpc>
                <a:spcPct val="95000"/>
              </a:lnSpc>
              <a:defRPr/>
            </a:pPr>
            <a:r>
              <a:rPr lang="en-US" dirty="0"/>
              <a:t>Set of pattern pairs</a:t>
            </a:r>
          </a:p>
          <a:p>
            <a:pPr lvl="2">
              <a:lnSpc>
                <a:spcPct val="95000"/>
              </a:lnSpc>
              <a:defRPr/>
            </a:pPr>
            <a:r>
              <a:rPr lang="en-US" dirty="0"/>
              <a:t>Local search: detect pattern, implement its best realization</a:t>
            </a:r>
          </a:p>
          <a:p>
            <a:pPr>
              <a:lnSpc>
                <a:spcPct val="95000"/>
              </a:lnSpc>
              <a:defRPr/>
            </a:pPr>
            <a:r>
              <a:rPr lang="en-US" dirty="0">
                <a:cs typeface="+mn-cs"/>
              </a:rPr>
              <a:t>Heuristic algorithms</a:t>
            </a:r>
          </a:p>
          <a:p>
            <a:pPr lvl="1">
              <a:lnSpc>
                <a:spcPct val="95000"/>
              </a:lnSpc>
              <a:defRPr/>
            </a:pPr>
            <a:r>
              <a:rPr lang="en-US" dirty="0"/>
              <a:t>Typically restricted to single-output combinational cells</a:t>
            </a:r>
          </a:p>
          <a:p>
            <a:pPr lvl="1">
              <a:lnSpc>
                <a:spcPct val="95000"/>
              </a:lnSpc>
              <a:defRPr/>
            </a:pPr>
            <a:r>
              <a:rPr lang="en-US" dirty="0"/>
              <a:t>Library described by cell functionality and parameters</a:t>
            </a:r>
          </a:p>
          <a:p>
            <a:pPr>
              <a:lnSpc>
                <a:spcPct val="95000"/>
              </a:lnSpc>
              <a:defRPr/>
            </a:pPr>
            <a:r>
              <a:rPr lang="en-US" dirty="0">
                <a:cs typeface="+mn-cs"/>
              </a:rPr>
              <a:t>Most systems use a combination of both approaches:</a:t>
            </a:r>
          </a:p>
          <a:p>
            <a:pPr lvl="1">
              <a:lnSpc>
                <a:spcPct val="95000"/>
              </a:lnSpc>
              <a:defRPr/>
            </a:pPr>
            <a:r>
              <a:rPr lang="en-US" dirty="0"/>
              <a:t>Rules are used for I/</a:t>
            </a:r>
            <a:r>
              <a:rPr lang="en-US" dirty="0" err="1"/>
              <a:t>Os</a:t>
            </a:r>
            <a:r>
              <a:rPr lang="en-US" dirty="0"/>
              <a:t>, high buffering requirements, …</a:t>
            </a:r>
          </a:p>
        </p:txBody>
      </p:sp>
      <p:pic>
        <p:nvPicPr>
          <p:cNvPr id="6" name="Picture 4">
            <a:extLst>
              <a:ext uri="{FF2B5EF4-FFF2-40B4-BE49-F238E27FC236}">
                <a16:creationId xmlns:a16="http://schemas.microsoft.com/office/drawing/2014/main" id="{71ED2165-8534-B54B-A2A5-58BCCEFD8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806" y="3774520"/>
            <a:ext cx="6458512" cy="3083480"/>
          </a:xfrm>
          <a:prstGeom prst="rect">
            <a:avLst/>
          </a:prstGeom>
          <a:noFill/>
          <a:ln>
            <a:noFill/>
          </a:ln>
          <a:effectLst/>
          <a:extLst>
            <a:ext uri="{91240B29-F687-4f45-9708-019B960494DF}">
              <a14:hiddenLine xmlns:a14="http://schemas.microsoft.com/office/drawing/2010/main" xmlns="" w="2540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45408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5408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5408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5408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540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3"/>
          <p:cNvSpPr>
            <a:spLocks noGrp="1"/>
          </p:cNvSpPr>
          <p:nvPr>
            <p:ph type="ftr" sz="quarter" idx="10"/>
          </p:nvPr>
        </p:nvSpPr>
        <p:spPr/>
        <p:txBody>
          <a:bodyPr/>
          <a:lstStyle/>
          <a:p>
            <a:pPr>
              <a:defRPr/>
            </a:pPr>
            <a:r>
              <a:rPr lang="en-US"/>
              <a:t>(c) Giovanni De Micheli</a:t>
            </a:r>
          </a:p>
        </p:txBody>
      </p:sp>
      <p:sp>
        <p:nvSpPr>
          <p:cNvPr id="25" name="Slide Number Placeholder 4"/>
          <p:cNvSpPr>
            <a:spLocks noGrp="1"/>
          </p:cNvSpPr>
          <p:nvPr>
            <p:ph type="sldNum" sz="quarter" idx="11"/>
          </p:nvPr>
        </p:nvSpPr>
        <p:spPr/>
        <p:txBody>
          <a:bodyPr/>
          <a:lstStyle/>
          <a:p>
            <a:pPr>
              <a:defRPr/>
            </a:pPr>
            <a:fld id="{9427A92B-325E-3446-9F0B-640ADACF2F00}" type="slidenum">
              <a:rPr lang="en-US"/>
              <a:pPr>
                <a:defRPr/>
              </a:pPr>
              <a:t>40</a:t>
            </a:fld>
            <a:endParaRPr lang="en-US"/>
          </a:p>
        </p:txBody>
      </p:sp>
      <p:sp>
        <p:nvSpPr>
          <p:cNvPr id="1503235" name="Rectangle 3"/>
          <p:cNvSpPr>
            <a:spLocks noGrp="1" noChangeArrowheads="1"/>
          </p:cNvSpPr>
          <p:nvPr>
            <p:ph type="body" idx="1"/>
          </p:nvPr>
        </p:nvSpPr>
        <p:spPr>
          <a:xfrm>
            <a:off x="177800" y="1219200"/>
            <a:ext cx="8699500" cy="5207000"/>
          </a:xfrm>
        </p:spPr>
        <p:txBody>
          <a:bodyPr/>
          <a:lstStyle/>
          <a:p>
            <a:pPr>
              <a:defRPr/>
            </a:pPr>
            <a:r>
              <a:rPr lang="en-US">
                <a:cs typeface="+mn-cs"/>
              </a:rPr>
              <a:t>Pin assignment problem:</a:t>
            </a:r>
          </a:p>
          <a:p>
            <a:pPr lvl="1">
              <a:defRPr/>
            </a:pPr>
            <a:r>
              <a:rPr lang="en-US"/>
              <a:t>Map cluster variables</a:t>
            </a:r>
            <a:r>
              <a:rPr lang="en-US">
                <a:solidFill>
                  <a:schemeClr val="tx2"/>
                </a:solidFill>
              </a:rPr>
              <a:t> x</a:t>
            </a:r>
            <a:r>
              <a:rPr lang="en-US"/>
              <a:t> to pattern variables </a:t>
            </a:r>
            <a:r>
              <a:rPr lang="en-US">
                <a:solidFill>
                  <a:schemeClr val="tx2"/>
                </a:solidFill>
              </a:rPr>
              <a:t>y</a:t>
            </a:r>
          </a:p>
          <a:p>
            <a:pPr lvl="1">
              <a:defRPr/>
            </a:pPr>
            <a:r>
              <a:rPr lang="en-US"/>
              <a:t>Characteristic equation: </a:t>
            </a:r>
            <a:r>
              <a:rPr lang="en-US" i="1">
                <a:solidFill>
                  <a:schemeClr val="tx2"/>
                </a:solidFill>
              </a:rPr>
              <a:t>A</a:t>
            </a:r>
            <a:r>
              <a:rPr lang="en-US">
                <a:solidFill>
                  <a:schemeClr val="tx2"/>
                </a:solidFill>
              </a:rPr>
              <a:t>(x,y) = 1</a:t>
            </a:r>
          </a:p>
          <a:p>
            <a:pPr>
              <a:defRPr/>
            </a:pPr>
            <a:r>
              <a:rPr lang="en-US">
                <a:cs typeface="+mn-cs"/>
              </a:rPr>
              <a:t>Pattern function under variable assignment:</a:t>
            </a:r>
          </a:p>
          <a:p>
            <a:pPr lvl="1">
              <a:defRPr/>
            </a:pPr>
            <a:r>
              <a:rPr lang="en-US"/>
              <a:t> </a:t>
            </a:r>
            <a:r>
              <a:rPr lang="en-US">
                <a:solidFill>
                  <a:schemeClr val="tx2"/>
                </a:solidFill>
              </a:rPr>
              <a:t>g</a:t>
            </a:r>
            <a:r>
              <a:rPr lang="en-US" i="1" baseline="-25000">
                <a:solidFill>
                  <a:schemeClr val="tx2"/>
                </a:solidFill>
              </a:rPr>
              <a:t>A</a:t>
            </a:r>
            <a:r>
              <a:rPr lang="en-US">
                <a:solidFill>
                  <a:schemeClr val="tx2"/>
                </a:solidFill>
              </a:rPr>
              <a:t> (x) = S</a:t>
            </a:r>
            <a:r>
              <a:rPr lang="en-US" i="1" baseline="-25000">
                <a:solidFill>
                  <a:schemeClr val="tx2"/>
                </a:solidFill>
              </a:rPr>
              <a:t>y</a:t>
            </a:r>
            <a:r>
              <a:rPr lang="en-US">
                <a:solidFill>
                  <a:schemeClr val="tx2"/>
                </a:solidFill>
              </a:rPr>
              <a:t>  (  </a:t>
            </a:r>
            <a:r>
              <a:rPr lang="en-US" i="1">
                <a:solidFill>
                  <a:schemeClr val="tx2"/>
                </a:solidFill>
              </a:rPr>
              <a:t>A</a:t>
            </a:r>
            <a:r>
              <a:rPr lang="en-US">
                <a:solidFill>
                  <a:schemeClr val="tx2"/>
                </a:solidFill>
              </a:rPr>
              <a:t> (x,y) g (y)  )</a:t>
            </a:r>
          </a:p>
          <a:p>
            <a:pPr>
              <a:defRPr/>
            </a:pPr>
            <a:r>
              <a:rPr lang="en-US">
                <a:cs typeface="+mn-cs"/>
              </a:rPr>
              <a:t>Tautology problem</a:t>
            </a:r>
          </a:p>
          <a:p>
            <a:pPr lvl="1">
              <a:defRPr/>
            </a:pPr>
            <a:r>
              <a:rPr lang="en-US">
                <a:solidFill>
                  <a:schemeClr val="tx2"/>
                </a:solidFill>
              </a:rPr>
              <a:t> f(x) = g</a:t>
            </a:r>
            <a:r>
              <a:rPr lang="en-US" i="1" baseline="-25000">
                <a:solidFill>
                  <a:schemeClr val="tx2"/>
                </a:solidFill>
              </a:rPr>
              <a:t>A</a:t>
            </a:r>
            <a:r>
              <a:rPr lang="en-US">
                <a:solidFill>
                  <a:schemeClr val="tx2"/>
                </a:solidFill>
              </a:rPr>
              <a:t> (x) </a:t>
            </a:r>
          </a:p>
          <a:p>
            <a:pPr lvl="1">
              <a:defRPr/>
            </a:pPr>
            <a:r>
              <a:rPr lang="en-US">
                <a:solidFill>
                  <a:schemeClr val="tx2"/>
                </a:solidFill>
                <a:latin typeface="Symbol" charset="0"/>
                <a:sym typeface="Symbol" charset="0"/>
              </a:rPr>
              <a:t></a:t>
            </a:r>
            <a:r>
              <a:rPr lang="en-US" baseline="-25000">
                <a:solidFill>
                  <a:schemeClr val="tx2"/>
                </a:solidFill>
              </a:rPr>
              <a:t>x</a:t>
            </a:r>
            <a:r>
              <a:rPr lang="en-US">
                <a:solidFill>
                  <a:schemeClr val="tx2"/>
                </a:solidFill>
              </a:rPr>
              <a:t>  f(x) = S</a:t>
            </a:r>
            <a:r>
              <a:rPr lang="en-US" i="1" baseline="-25000">
                <a:solidFill>
                  <a:schemeClr val="tx2"/>
                </a:solidFill>
              </a:rPr>
              <a:t>y</a:t>
            </a:r>
            <a:r>
              <a:rPr lang="en-US">
                <a:solidFill>
                  <a:schemeClr val="tx2"/>
                </a:solidFill>
              </a:rPr>
              <a:t>  (  </a:t>
            </a:r>
            <a:r>
              <a:rPr lang="en-US" i="1">
                <a:solidFill>
                  <a:schemeClr val="tx2"/>
                </a:solidFill>
              </a:rPr>
              <a:t>A</a:t>
            </a:r>
            <a:r>
              <a:rPr lang="en-US">
                <a:solidFill>
                  <a:schemeClr val="tx2"/>
                </a:solidFill>
              </a:rPr>
              <a:t> (x,y) g (y)  )</a:t>
            </a:r>
          </a:p>
        </p:txBody>
      </p:sp>
      <p:sp>
        <p:nvSpPr>
          <p:cNvPr id="1503234" name="Rectangle 2"/>
          <p:cNvSpPr>
            <a:spLocks noGrp="1" noChangeArrowheads="1"/>
          </p:cNvSpPr>
          <p:nvPr>
            <p:ph type="title"/>
          </p:nvPr>
        </p:nvSpPr>
        <p:spPr/>
        <p:txBody>
          <a:bodyPr/>
          <a:lstStyle/>
          <a:p>
            <a:pPr>
              <a:defRPr/>
            </a:pPr>
            <a:r>
              <a:rPr lang="en-US">
                <a:cs typeface="+mj-cs"/>
              </a:rPr>
              <a:t>Boolean matching</a:t>
            </a:r>
          </a:p>
        </p:txBody>
      </p:sp>
      <p:grpSp>
        <p:nvGrpSpPr>
          <p:cNvPr id="99333" name="Group 29"/>
          <p:cNvGrpSpPr>
            <a:grpSpLocks/>
          </p:cNvGrpSpPr>
          <p:nvPr/>
        </p:nvGrpSpPr>
        <p:grpSpPr bwMode="auto">
          <a:xfrm>
            <a:off x="6578600" y="1724025"/>
            <a:ext cx="2393950" cy="1884363"/>
            <a:chOff x="4000" y="806"/>
            <a:chExt cx="1653" cy="1481"/>
          </a:xfrm>
        </p:grpSpPr>
        <p:sp>
          <p:nvSpPr>
            <p:cNvPr id="1503238" name="Rectangle 6"/>
            <p:cNvSpPr>
              <a:spLocks noChangeArrowheads="1"/>
            </p:cNvSpPr>
            <p:nvPr/>
          </p:nvSpPr>
          <p:spPr bwMode="auto">
            <a:xfrm>
              <a:off x="4639" y="806"/>
              <a:ext cx="575" cy="749"/>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03239" name="Text Box 7"/>
            <p:cNvSpPr txBox="1">
              <a:spLocks noChangeArrowheads="1"/>
            </p:cNvSpPr>
            <p:nvPr/>
          </p:nvSpPr>
          <p:spPr bwMode="auto">
            <a:xfrm>
              <a:off x="4772" y="1008"/>
              <a:ext cx="262" cy="4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cs typeface="+mn-cs"/>
                </a:rPr>
                <a:t>&amp;</a:t>
              </a:r>
            </a:p>
          </p:txBody>
        </p:sp>
        <p:sp>
          <p:nvSpPr>
            <p:cNvPr id="1503242" name="Line 10"/>
            <p:cNvSpPr>
              <a:spLocks noChangeShapeType="1"/>
            </p:cNvSpPr>
            <p:nvPr/>
          </p:nvSpPr>
          <p:spPr bwMode="auto">
            <a:xfrm>
              <a:off x="4294" y="1382"/>
              <a:ext cx="345"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03243" name="Line 11"/>
            <p:cNvSpPr>
              <a:spLocks noChangeShapeType="1"/>
            </p:cNvSpPr>
            <p:nvPr/>
          </p:nvSpPr>
          <p:spPr bwMode="auto">
            <a:xfrm>
              <a:off x="5217" y="1180"/>
              <a:ext cx="23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03244" name="Text Box 12"/>
            <p:cNvSpPr txBox="1">
              <a:spLocks noChangeArrowheads="1"/>
            </p:cNvSpPr>
            <p:nvPr/>
          </p:nvSpPr>
          <p:spPr bwMode="auto">
            <a:xfrm>
              <a:off x="4140" y="852"/>
              <a:ext cx="148" cy="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b="1">
                  <a:cs typeface="+mn-cs"/>
                </a:rPr>
                <a:t>x</a:t>
              </a:r>
              <a:r>
                <a:rPr lang="en-US" sz="2000" b="1" baseline="-25000">
                  <a:cs typeface="+mn-cs"/>
                </a:rPr>
                <a:t>1</a:t>
              </a:r>
            </a:p>
          </p:txBody>
        </p:sp>
        <p:sp>
          <p:nvSpPr>
            <p:cNvPr id="1503245" name="Text Box 13"/>
            <p:cNvSpPr txBox="1">
              <a:spLocks noChangeArrowheads="1"/>
            </p:cNvSpPr>
            <p:nvPr/>
          </p:nvSpPr>
          <p:spPr bwMode="auto">
            <a:xfrm>
              <a:off x="4157" y="1255"/>
              <a:ext cx="148" cy="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b="1">
                  <a:cs typeface="+mn-cs"/>
                </a:rPr>
                <a:t>x</a:t>
              </a:r>
              <a:r>
                <a:rPr lang="en-US" sz="2000" b="1" baseline="-25000">
                  <a:cs typeface="+mn-cs"/>
                </a:rPr>
                <a:t>2</a:t>
              </a:r>
            </a:p>
          </p:txBody>
        </p:sp>
        <p:sp>
          <p:nvSpPr>
            <p:cNvPr id="1503246" name="Text Box 14"/>
            <p:cNvSpPr txBox="1">
              <a:spLocks noChangeArrowheads="1"/>
            </p:cNvSpPr>
            <p:nvPr/>
          </p:nvSpPr>
          <p:spPr bwMode="auto">
            <a:xfrm>
              <a:off x="5501" y="978"/>
              <a:ext cx="57" cy="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b="1">
                  <a:cs typeface="+mn-cs"/>
                </a:rPr>
                <a:t>f</a:t>
              </a:r>
            </a:p>
          </p:txBody>
        </p:sp>
        <p:sp>
          <p:nvSpPr>
            <p:cNvPr id="1503247" name="Line 15"/>
            <p:cNvSpPr>
              <a:spLocks noChangeShapeType="1"/>
            </p:cNvSpPr>
            <p:nvPr/>
          </p:nvSpPr>
          <p:spPr bwMode="auto">
            <a:xfrm>
              <a:off x="4294" y="1006"/>
              <a:ext cx="345"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03248" name="Line 16"/>
            <p:cNvSpPr>
              <a:spLocks noChangeShapeType="1"/>
            </p:cNvSpPr>
            <p:nvPr/>
          </p:nvSpPr>
          <p:spPr bwMode="auto">
            <a:xfrm>
              <a:off x="4646" y="1878"/>
              <a:ext cx="345"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03249" name="Line 17"/>
            <p:cNvSpPr>
              <a:spLocks noChangeShapeType="1"/>
            </p:cNvSpPr>
            <p:nvPr/>
          </p:nvSpPr>
          <p:spPr bwMode="auto">
            <a:xfrm>
              <a:off x="4654" y="2166"/>
              <a:ext cx="343"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03250" name="Line 18"/>
            <p:cNvSpPr>
              <a:spLocks noChangeShapeType="1"/>
            </p:cNvSpPr>
            <p:nvPr/>
          </p:nvSpPr>
          <p:spPr bwMode="auto">
            <a:xfrm>
              <a:off x="4664" y="1896"/>
              <a:ext cx="0" cy="272"/>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03251" name="Oval 19"/>
            <p:cNvSpPr>
              <a:spLocks noChangeArrowheads="1"/>
            </p:cNvSpPr>
            <p:nvPr/>
          </p:nvSpPr>
          <p:spPr bwMode="auto">
            <a:xfrm>
              <a:off x="4824" y="1880"/>
              <a:ext cx="304" cy="288"/>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03253" name="Rectangle 21"/>
            <p:cNvSpPr>
              <a:spLocks noChangeArrowheads="1"/>
            </p:cNvSpPr>
            <p:nvPr/>
          </p:nvSpPr>
          <p:spPr bwMode="auto">
            <a:xfrm>
              <a:off x="4816" y="1896"/>
              <a:ext cx="193" cy="262"/>
            </a:xfrm>
            <a:prstGeom prst="rect">
              <a:avLst/>
            </a:prstGeom>
            <a:solidFill>
              <a:srgbClr val="FFFFFF"/>
            </a:solidFill>
            <a:ln>
              <a:noFill/>
            </a:ln>
            <a:effectLst/>
            <a:extLs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03254" name="Line 22"/>
            <p:cNvSpPr>
              <a:spLocks noChangeShapeType="1"/>
            </p:cNvSpPr>
            <p:nvPr/>
          </p:nvSpPr>
          <p:spPr bwMode="auto">
            <a:xfrm>
              <a:off x="5118" y="2014"/>
              <a:ext cx="345"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03255" name="Line 23"/>
            <p:cNvSpPr>
              <a:spLocks noChangeShapeType="1"/>
            </p:cNvSpPr>
            <p:nvPr/>
          </p:nvSpPr>
          <p:spPr bwMode="auto">
            <a:xfrm>
              <a:off x="4326" y="2102"/>
              <a:ext cx="345"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03256" name="Line 24"/>
            <p:cNvSpPr>
              <a:spLocks noChangeShapeType="1"/>
            </p:cNvSpPr>
            <p:nvPr/>
          </p:nvSpPr>
          <p:spPr bwMode="auto">
            <a:xfrm>
              <a:off x="4310" y="1950"/>
              <a:ext cx="345"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03257" name="Text Box 25"/>
            <p:cNvSpPr txBox="1">
              <a:spLocks noChangeArrowheads="1"/>
            </p:cNvSpPr>
            <p:nvPr/>
          </p:nvSpPr>
          <p:spPr bwMode="auto">
            <a:xfrm>
              <a:off x="5421" y="1703"/>
              <a:ext cx="232" cy="3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b="1">
                  <a:cs typeface="+mn-cs"/>
                </a:rPr>
                <a:t>g</a:t>
              </a:r>
            </a:p>
          </p:txBody>
        </p:sp>
        <p:sp>
          <p:nvSpPr>
            <p:cNvPr id="1503259" name="Text Box 27"/>
            <p:cNvSpPr txBox="1">
              <a:spLocks noChangeArrowheads="1"/>
            </p:cNvSpPr>
            <p:nvPr/>
          </p:nvSpPr>
          <p:spPr bwMode="auto">
            <a:xfrm>
              <a:off x="4000" y="1736"/>
              <a:ext cx="480" cy="3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a:cs typeface="+mn-cs"/>
                </a:rPr>
                <a:t>y</a:t>
              </a:r>
              <a:r>
                <a:rPr lang="en-US" b="1" baseline="-25000">
                  <a:cs typeface="+mn-cs"/>
                </a:rPr>
                <a:t>1</a:t>
              </a:r>
            </a:p>
          </p:txBody>
        </p:sp>
        <p:sp>
          <p:nvSpPr>
            <p:cNvPr id="1503260" name="Text Box 28"/>
            <p:cNvSpPr txBox="1">
              <a:spLocks noChangeArrowheads="1"/>
            </p:cNvSpPr>
            <p:nvPr/>
          </p:nvSpPr>
          <p:spPr bwMode="auto">
            <a:xfrm>
              <a:off x="4000" y="1928"/>
              <a:ext cx="480" cy="3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a:cs typeface="+mn-cs"/>
                </a:rPr>
                <a:t>y</a:t>
              </a:r>
              <a:r>
                <a:rPr lang="en-US" b="1" baseline="-25000">
                  <a:cs typeface="+mn-cs"/>
                </a:rPr>
                <a:t>2</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0323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03235">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50323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0323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032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3"/>
          <p:cNvSpPr>
            <a:spLocks noGrp="1"/>
          </p:cNvSpPr>
          <p:nvPr>
            <p:ph type="ftr" sz="quarter" idx="10"/>
          </p:nvPr>
        </p:nvSpPr>
        <p:spPr/>
        <p:txBody>
          <a:bodyPr/>
          <a:lstStyle/>
          <a:p>
            <a:pPr>
              <a:defRPr/>
            </a:pPr>
            <a:r>
              <a:rPr lang="en-US"/>
              <a:t>(c) Giovanni De Micheli</a:t>
            </a:r>
          </a:p>
        </p:txBody>
      </p:sp>
      <p:sp>
        <p:nvSpPr>
          <p:cNvPr id="27" name="Slide Number Placeholder 4"/>
          <p:cNvSpPr>
            <a:spLocks noGrp="1"/>
          </p:cNvSpPr>
          <p:nvPr>
            <p:ph type="sldNum" sz="quarter" idx="11"/>
          </p:nvPr>
        </p:nvSpPr>
        <p:spPr/>
        <p:txBody>
          <a:bodyPr/>
          <a:lstStyle/>
          <a:p>
            <a:pPr>
              <a:defRPr/>
            </a:pPr>
            <a:fld id="{004371A5-CC4E-2043-851A-FE3F5F5DA09C}" type="slidenum">
              <a:rPr lang="en-US"/>
              <a:pPr>
                <a:defRPr/>
              </a:pPr>
              <a:t>41</a:t>
            </a:fld>
            <a:endParaRPr lang="en-US"/>
          </a:p>
        </p:txBody>
      </p:sp>
      <p:sp>
        <p:nvSpPr>
          <p:cNvPr id="1504259" name="Rectangle 3"/>
          <p:cNvSpPr>
            <a:spLocks noGrp="1" noChangeArrowheads="1"/>
          </p:cNvSpPr>
          <p:nvPr>
            <p:ph type="body" idx="1"/>
          </p:nvPr>
        </p:nvSpPr>
        <p:spPr>
          <a:xfrm>
            <a:off x="228600" y="1384300"/>
            <a:ext cx="8699500" cy="5207000"/>
          </a:xfrm>
        </p:spPr>
        <p:txBody>
          <a:bodyPr/>
          <a:lstStyle/>
          <a:p>
            <a:pPr>
              <a:defRPr/>
            </a:pPr>
            <a:r>
              <a:rPr lang="en-US" dirty="0">
                <a:cs typeface="+mn-cs"/>
              </a:rPr>
              <a:t>Cluster terminals: </a:t>
            </a:r>
            <a:r>
              <a:rPr lang="en-US" dirty="0">
                <a:solidFill>
                  <a:schemeClr val="tx2"/>
                </a:solidFill>
                <a:cs typeface="+mn-cs"/>
              </a:rPr>
              <a:t>x  </a:t>
            </a:r>
            <a:r>
              <a:rPr lang="en-US" dirty="0">
                <a:cs typeface="+mn-cs"/>
              </a:rPr>
              <a:t> -- cell terminals: </a:t>
            </a:r>
            <a:r>
              <a:rPr lang="en-US" dirty="0">
                <a:solidFill>
                  <a:schemeClr val="tx2"/>
                </a:solidFill>
                <a:cs typeface="+mn-cs"/>
              </a:rPr>
              <a:t>y</a:t>
            </a:r>
          </a:p>
          <a:p>
            <a:pPr>
              <a:defRPr/>
            </a:pPr>
            <a:r>
              <a:rPr lang="en-US" dirty="0">
                <a:cs typeface="+mn-cs"/>
              </a:rPr>
              <a:t>Assign </a:t>
            </a:r>
            <a:r>
              <a:rPr lang="en-US" dirty="0">
                <a:solidFill>
                  <a:schemeClr val="tx2"/>
                </a:solidFill>
                <a:cs typeface="+mn-cs"/>
              </a:rPr>
              <a:t>x</a:t>
            </a:r>
            <a:r>
              <a:rPr lang="en-US" baseline="-25000" dirty="0">
                <a:solidFill>
                  <a:schemeClr val="tx2"/>
                </a:solidFill>
                <a:cs typeface="+mn-cs"/>
              </a:rPr>
              <a:t>1</a:t>
            </a:r>
            <a:r>
              <a:rPr lang="en-US" dirty="0">
                <a:cs typeface="+mn-cs"/>
              </a:rPr>
              <a:t> to </a:t>
            </a:r>
            <a:r>
              <a:rPr lang="en-US" dirty="0">
                <a:solidFill>
                  <a:schemeClr val="tx2"/>
                </a:solidFill>
                <a:cs typeface="+mn-cs"/>
              </a:rPr>
              <a:t>y</a:t>
            </a:r>
            <a:r>
              <a:rPr lang="ja-JP" altLang="en-US" dirty="0">
                <a:solidFill>
                  <a:schemeClr val="tx2"/>
                </a:solidFill>
                <a:latin typeface="Arial"/>
                <a:cs typeface="+mn-cs"/>
              </a:rPr>
              <a:t>’</a:t>
            </a:r>
            <a:r>
              <a:rPr lang="en-US" baseline="-25000" dirty="0">
                <a:solidFill>
                  <a:schemeClr val="tx2"/>
                </a:solidFill>
                <a:cs typeface="+mn-cs"/>
              </a:rPr>
              <a:t>2</a:t>
            </a:r>
            <a:r>
              <a:rPr lang="en-US" dirty="0">
                <a:cs typeface="+mn-cs"/>
              </a:rPr>
              <a:t> and </a:t>
            </a:r>
            <a:r>
              <a:rPr lang="en-US" dirty="0">
                <a:solidFill>
                  <a:schemeClr val="tx2"/>
                </a:solidFill>
                <a:cs typeface="+mn-cs"/>
              </a:rPr>
              <a:t>x</a:t>
            </a:r>
            <a:r>
              <a:rPr lang="en-US" baseline="-25000" dirty="0">
                <a:solidFill>
                  <a:schemeClr val="tx2"/>
                </a:solidFill>
                <a:cs typeface="+mn-cs"/>
              </a:rPr>
              <a:t>2</a:t>
            </a:r>
            <a:r>
              <a:rPr lang="en-US" dirty="0">
                <a:cs typeface="+mn-cs"/>
              </a:rPr>
              <a:t> to </a:t>
            </a:r>
            <a:r>
              <a:rPr lang="en-US" dirty="0">
                <a:solidFill>
                  <a:schemeClr val="tx2"/>
                </a:solidFill>
                <a:cs typeface="+mn-cs"/>
              </a:rPr>
              <a:t>y</a:t>
            </a:r>
            <a:r>
              <a:rPr lang="en-US" baseline="-25000" dirty="0">
                <a:solidFill>
                  <a:schemeClr val="tx2"/>
                </a:solidFill>
                <a:cs typeface="+mn-cs"/>
              </a:rPr>
              <a:t>1</a:t>
            </a:r>
          </a:p>
          <a:p>
            <a:pPr>
              <a:defRPr/>
            </a:pPr>
            <a:r>
              <a:rPr lang="en-US" dirty="0">
                <a:cs typeface="+mn-cs"/>
              </a:rPr>
              <a:t>Characteristic equation</a:t>
            </a:r>
          </a:p>
          <a:p>
            <a:pPr lvl="1">
              <a:defRPr/>
            </a:pPr>
            <a:r>
              <a:rPr lang="en-US" i="1" dirty="0">
                <a:solidFill>
                  <a:schemeClr val="tx2"/>
                </a:solidFill>
              </a:rPr>
              <a:t>A</a:t>
            </a:r>
            <a:r>
              <a:rPr lang="en-US" dirty="0">
                <a:solidFill>
                  <a:schemeClr val="tx2"/>
                </a:solidFill>
              </a:rPr>
              <a:t> (x</a:t>
            </a:r>
            <a:r>
              <a:rPr lang="en-US" baseline="-25000" dirty="0">
                <a:solidFill>
                  <a:schemeClr val="tx2"/>
                </a:solidFill>
              </a:rPr>
              <a:t>1</a:t>
            </a:r>
            <a:r>
              <a:rPr lang="en-US" dirty="0">
                <a:solidFill>
                  <a:schemeClr val="tx2"/>
                </a:solidFill>
              </a:rPr>
              <a:t>,x</a:t>
            </a:r>
            <a:r>
              <a:rPr lang="en-US" baseline="-25000" dirty="0">
                <a:solidFill>
                  <a:schemeClr val="tx2"/>
                </a:solidFill>
              </a:rPr>
              <a:t>2</a:t>
            </a:r>
            <a:r>
              <a:rPr lang="en-US" dirty="0">
                <a:solidFill>
                  <a:schemeClr val="tx2"/>
                </a:solidFill>
              </a:rPr>
              <a:t>,y</a:t>
            </a:r>
            <a:r>
              <a:rPr lang="en-US" baseline="-25000" dirty="0">
                <a:solidFill>
                  <a:schemeClr val="tx2"/>
                </a:solidFill>
              </a:rPr>
              <a:t>1</a:t>
            </a:r>
            <a:r>
              <a:rPr lang="en-US" dirty="0">
                <a:solidFill>
                  <a:schemeClr val="tx2"/>
                </a:solidFill>
              </a:rPr>
              <a:t>,y</a:t>
            </a:r>
            <a:r>
              <a:rPr lang="en-US" baseline="-25000" dirty="0">
                <a:solidFill>
                  <a:schemeClr val="tx2"/>
                </a:solidFill>
              </a:rPr>
              <a:t>2</a:t>
            </a:r>
            <a:r>
              <a:rPr lang="en-US" dirty="0">
                <a:solidFill>
                  <a:schemeClr val="tx2"/>
                </a:solidFill>
              </a:rPr>
              <a:t>) = (x</a:t>
            </a:r>
            <a:r>
              <a:rPr lang="en-US" baseline="-25000" dirty="0">
                <a:solidFill>
                  <a:schemeClr val="tx2"/>
                </a:solidFill>
              </a:rPr>
              <a:t>1</a:t>
            </a:r>
            <a:r>
              <a:rPr lang="en-US" dirty="0">
                <a:solidFill>
                  <a:schemeClr val="tx2"/>
                </a:solidFill>
              </a:rPr>
              <a:t> </a:t>
            </a:r>
            <a:r>
              <a:rPr lang="en-US" dirty="0">
                <a:solidFill>
                  <a:schemeClr val="tx2"/>
                </a:solidFill>
                <a:latin typeface="Symbol" charset="0"/>
                <a:sym typeface="Symbol" charset="0"/>
              </a:rPr>
              <a:t> </a:t>
            </a:r>
            <a:r>
              <a:rPr lang="en-US" dirty="0">
                <a:solidFill>
                  <a:schemeClr val="tx2"/>
                </a:solidFill>
              </a:rPr>
              <a:t>y</a:t>
            </a:r>
            <a:r>
              <a:rPr lang="en-US" baseline="-25000" dirty="0">
                <a:solidFill>
                  <a:schemeClr val="tx2"/>
                </a:solidFill>
              </a:rPr>
              <a:t>2</a:t>
            </a:r>
            <a:r>
              <a:rPr lang="en-US" dirty="0">
                <a:solidFill>
                  <a:schemeClr val="tx2"/>
                </a:solidFill>
              </a:rPr>
              <a:t>) (x</a:t>
            </a:r>
            <a:r>
              <a:rPr lang="en-US" baseline="-25000" dirty="0">
                <a:solidFill>
                  <a:schemeClr val="tx2"/>
                </a:solidFill>
              </a:rPr>
              <a:t>2</a:t>
            </a:r>
            <a:r>
              <a:rPr lang="en-US" dirty="0">
                <a:solidFill>
                  <a:schemeClr val="tx2"/>
                </a:solidFill>
              </a:rPr>
              <a:t>     y</a:t>
            </a:r>
            <a:r>
              <a:rPr lang="en-US" baseline="-25000" dirty="0">
                <a:solidFill>
                  <a:schemeClr val="tx2"/>
                </a:solidFill>
              </a:rPr>
              <a:t>1</a:t>
            </a:r>
            <a:r>
              <a:rPr lang="en-US" dirty="0">
                <a:solidFill>
                  <a:schemeClr val="tx2"/>
                </a:solidFill>
              </a:rPr>
              <a:t>)</a:t>
            </a:r>
          </a:p>
          <a:p>
            <a:pPr>
              <a:defRPr/>
            </a:pPr>
            <a:r>
              <a:rPr lang="en-US" dirty="0">
                <a:solidFill>
                  <a:schemeClr val="tx2"/>
                </a:solidFill>
                <a:cs typeface="+mn-cs"/>
              </a:rPr>
              <a:t>AND</a:t>
            </a:r>
            <a:r>
              <a:rPr lang="en-US" dirty="0">
                <a:cs typeface="+mn-cs"/>
              </a:rPr>
              <a:t> pattern function</a:t>
            </a:r>
          </a:p>
          <a:p>
            <a:pPr lvl="1">
              <a:defRPr/>
            </a:pPr>
            <a:r>
              <a:rPr lang="en-US" dirty="0">
                <a:solidFill>
                  <a:schemeClr val="tx2"/>
                </a:solidFill>
              </a:rPr>
              <a:t>g = y</a:t>
            </a:r>
            <a:r>
              <a:rPr lang="en-US" baseline="-25000" dirty="0">
                <a:solidFill>
                  <a:schemeClr val="tx2"/>
                </a:solidFill>
              </a:rPr>
              <a:t>1</a:t>
            </a:r>
            <a:r>
              <a:rPr lang="en-US" dirty="0">
                <a:solidFill>
                  <a:schemeClr val="tx2"/>
                </a:solidFill>
              </a:rPr>
              <a:t> y</a:t>
            </a:r>
            <a:r>
              <a:rPr lang="en-US" baseline="-25000" dirty="0">
                <a:solidFill>
                  <a:schemeClr val="tx2"/>
                </a:solidFill>
              </a:rPr>
              <a:t>2</a:t>
            </a:r>
          </a:p>
          <a:p>
            <a:pPr>
              <a:defRPr/>
            </a:pPr>
            <a:r>
              <a:rPr lang="en-US" dirty="0">
                <a:cs typeface="+mn-cs"/>
              </a:rPr>
              <a:t>Pattern function under assignment</a:t>
            </a:r>
          </a:p>
          <a:p>
            <a:pPr lvl="1">
              <a:defRPr/>
            </a:pPr>
            <a:r>
              <a:rPr lang="en-US" i="1" dirty="0">
                <a:solidFill>
                  <a:schemeClr val="tx2"/>
                </a:solidFill>
              </a:rPr>
              <a:t>S</a:t>
            </a:r>
            <a:r>
              <a:rPr lang="en-US" baseline="-25000" dirty="0">
                <a:solidFill>
                  <a:schemeClr val="tx2"/>
                </a:solidFill>
              </a:rPr>
              <a:t>y1y2</a:t>
            </a:r>
            <a:r>
              <a:rPr lang="en-US" dirty="0">
                <a:solidFill>
                  <a:schemeClr val="tx2"/>
                </a:solidFill>
              </a:rPr>
              <a:t> </a:t>
            </a:r>
            <a:r>
              <a:rPr lang="en-US" i="1" dirty="0">
                <a:solidFill>
                  <a:schemeClr val="tx2"/>
                </a:solidFill>
              </a:rPr>
              <a:t> A </a:t>
            </a:r>
            <a:r>
              <a:rPr lang="en-US" dirty="0">
                <a:solidFill>
                  <a:schemeClr val="tx2"/>
                </a:solidFill>
              </a:rPr>
              <a:t>g = </a:t>
            </a:r>
            <a:r>
              <a:rPr lang="en-US" i="1" dirty="0">
                <a:solidFill>
                  <a:schemeClr val="tx2"/>
                </a:solidFill>
              </a:rPr>
              <a:t>S</a:t>
            </a:r>
            <a:r>
              <a:rPr lang="en-US" baseline="-25000" dirty="0">
                <a:solidFill>
                  <a:schemeClr val="tx2"/>
                </a:solidFill>
              </a:rPr>
              <a:t>y1y2</a:t>
            </a:r>
            <a:r>
              <a:rPr lang="en-US" dirty="0">
                <a:solidFill>
                  <a:schemeClr val="tx2"/>
                </a:solidFill>
              </a:rPr>
              <a:t> ((x</a:t>
            </a:r>
            <a:r>
              <a:rPr lang="en-US" baseline="-25000" dirty="0">
                <a:solidFill>
                  <a:schemeClr val="tx2"/>
                </a:solidFill>
              </a:rPr>
              <a:t>1</a:t>
            </a:r>
            <a:r>
              <a:rPr lang="en-US" dirty="0">
                <a:solidFill>
                  <a:schemeClr val="tx2"/>
                </a:solidFill>
              </a:rPr>
              <a:t> </a:t>
            </a:r>
            <a:r>
              <a:rPr lang="en-US" dirty="0">
                <a:solidFill>
                  <a:schemeClr val="tx2"/>
                </a:solidFill>
                <a:sym typeface="Symbol" charset="0"/>
              </a:rPr>
              <a:t> </a:t>
            </a:r>
            <a:r>
              <a:rPr lang="en-US" dirty="0">
                <a:solidFill>
                  <a:schemeClr val="tx2"/>
                </a:solidFill>
              </a:rPr>
              <a:t>y</a:t>
            </a:r>
            <a:r>
              <a:rPr lang="en-US" baseline="-25000" dirty="0">
                <a:solidFill>
                  <a:schemeClr val="tx2"/>
                </a:solidFill>
              </a:rPr>
              <a:t>2</a:t>
            </a:r>
            <a:r>
              <a:rPr lang="en-US" dirty="0">
                <a:solidFill>
                  <a:schemeClr val="tx2"/>
                </a:solidFill>
              </a:rPr>
              <a:t>) (x</a:t>
            </a:r>
            <a:r>
              <a:rPr lang="en-US" baseline="-25000" dirty="0">
                <a:solidFill>
                  <a:schemeClr val="tx2"/>
                </a:solidFill>
              </a:rPr>
              <a:t>2</a:t>
            </a:r>
            <a:r>
              <a:rPr lang="en-US" dirty="0">
                <a:solidFill>
                  <a:schemeClr val="tx2"/>
                </a:solidFill>
              </a:rPr>
              <a:t>     y</a:t>
            </a:r>
            <a:r>
              <a:rPr lang="en-US" baseline="-25000" dirty="0">
                <a:solidFill>
                  <a:schemeClr val="tx2"/>
                </a:solidFill>
              </a:rPr>
              <a:t>1</a:t>
            </a:r>
            <a:r>
              <a:rPr lang="en-US" dirty="0">
                <a:solidFill>
                  <a:schemeClr val="tx2"/>
                </a:solidFill>
              </a:rPr>
              <a:t>) y</a:t>
            </a:r>
            <a:r>
              <a:rPr lang="en-US" baseline="-25000" dirty="0">
                <a:solidFill>
                  <a:schemeClr val="tx2"/>
                </a:solidFill>
              </a:rPr>
              <a:t>1</a:t>
            </a:r>
            <a:r>
              <a:rPr lang="en-US" dirty="0">
                <a:solidFill>
                  <a:schemeClr val="tx2"/>
                </a:solidFill>
              </a:rPr>
              <a:t> y</a:t>
            </a:r>
            <a:r>
              <a:rPr lang="en-US" baseline="-25000" dirty="0">
                <a:solidFill>
                  <a:schemeClr val="tx2"/>
                </a:solidFill>
              </a:rPr>
              <a:t>2</a:t>
            </a:r>
            <a:r>
              <a:rPr lang="en-US" dirty="0">
                <a:solidFill>
                  <a:schemeClr val="tx2"/>
                </a:solidFill>
              </a:rPr>
              <a:t> )  =  x</a:t>
            </a:r>
            <a:r>
              <a:rPr lang="en-US" baseline="-25000" dirty="0">
                <a:solidFill>
                  <a:schemeClr val="tx2"/>
                </a:solidFill>
              </a:rPr>
              <a:t>2 </a:t>
            </a:r>
            <a:r>
              <a:rPr lang="en-US" dirty="0">
                <a:solidFill>
                  <a:schemeClr val="tx2"/>
                </a:solidFill>
              </a:rPr>
              <a:t>x</a:t>
            </a:r>
            <a:r>
              <a:rPr lang="ja-JP" altLang="en-US" dirty="0">
                <a:solidFill>
                  <a:schemeClr val="tx2"/>
                </a:solidFill>
              </a:rPr>
              <a:t>’</a:t>
            </a:r>
            <a:r>
              <a:rPr lang="en-US" baseline="-25000" dirty="0">
                <a:solidFill>
                  <a:schemeClr val="tx2"/>
                </a:solidFill>
              </a:rPr>
              <a:t>1</a:t>
            </a:r>
          </a:p>
          <a:p>
            <a:pPr lvl="1">
              <a:defRPr/>
            </a:pPr>
            <a:endParaRPr lang="en-US" dirty="0"/>
          </a:p>
        </p:txBody>
      </p:sp>
      <p:sp>
        <p:nvSpPr>
          <p:cNvPr id="1504258" name="Rectangle 2"/>
          <p:cNvSpPr>
            <a:spLocks noGrp="1" noChangeArrowheads="1"/>
          </p:cNvSpPr>
          <p:nvPr>
            <p:ph type="title"/>
          </p:nvPr>
        </p:nvSpPr>
        <p:spPr/>
        <p:txBody>
          <a:bodyPr/>
          <a:lstStyle/>
          <a:p>
            <a:pPr>
              <a:defRPr/>
            </a:pPr>
            <a:r>
              <a:rPr lang="en-US">
                <a:cs typeface="+mj-cs"/>
              </a:rPr>
              <a:t>Example </a:t>
            </a:r>
          </a:p>
        </p:txBody>
      </p:sp>
      <p:grpSp>
        <p:nvGrpSpPr>
          <p:cNvPr id="101381" name="Group 29"/>
          <p:cNvGrpSpPr>
            <a:grpSpLocks/>
          </p:cNvGrpSpPr>
          <p:nvPr/>
        </p:nvGrpSpPr>
        <p:grpSpPr bwMode="auto">
          <a:xfrm>
            <a:off x="6578600" y="1724025"/>
            <a:ext cx="2393950" cy="1884363"/>
            <a:chOff x="4144" y="1086"/>
            <a:chExt cx="1508" cy="1187"/>
          </a:xfrm>
        </p:grpSpPr>
        <p:sp>
          <p:nvSpPr>
            <p:cNvPr id="1504261" name="Rectangle 5"/>
            <p:cNvSpPr>
              <a:spLocks noChangeArrowheads="1"/>
            </p:cNvSpPr>
            <p:nvPr/>
          </p:nvSpPr>
          <p:spPr bwMode="auto">
            <a:xfrm>
              <a:off x="4727" y="1086"/>
              <a:ext cx="525" cy="600"/>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04263" name="Line 7"/>
            <p:cNvSpPr>
              <a:spLocks noChangeShapeType="1"/>
            </p:cNvSpPr>
            <p:nvPr/>
          </p:nvSpPr>
          <p:spPr bwMode="auto">
            <a:xfrm>
              <a:off x="4412" y="1548"/>
              <a:ext cx="315"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04264" name="Line 8"/>
            <p:cNvSpPr>
              <a:spLocks noChangeShapeType="1"/>
            </p:cNvSpPr>
            <p:nvPr/>
          </p:nvSpPr>
          <p:spPr bwMode="auto">
            <a:xfrm>
              <a:off x="5254" y="1386"/>
              <a:ext cx="21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04265" name="Text Box 9"/>
            <p:cNvSpPr txBox="1">
              <a:spLocks noChangeArrowheads="1"/>
            </p:cNvSpPr>
            <p:nvPr/>
          </p:nvSpPr>
          <p:spPr bwMode="auto">
            <a:xfrm>
              <a:off x="4272" y="1123"/>
              <a:ext cx="135" cy="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b="1">
                  <a:cs typeface="+mn-cs"/>
                </a:rPr>
                <a:t>x</a:t>
              </a:r>
              <a:r>
                <a:rPr lang="en-US" sz="2000" b="1" baseline="-25000">
                  <a:cs typeface="+mn-cs"/>
                </a:rPr>
                <a:t>1</a:t>
              </a:r>
            </a:p>
          </p:txBody>
        </p:sp>
        <p:sp>
          <p:nvSpPr>
            <p:cNvPr id="1504266" name="Text Box 10"/>
            <p:cNvSpPr txBox="1">
              <a:spLocks noChangeArrowheads="1"/>
            </p:cNvSpPr>
            <p:nvPr/>
          </p:nvSpPr>
          <p:spPr bwMode="auto">
            <a:xfrm>
              <a:off x="4287" y="1446"/>
              <a:ext cx="135" cy="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b="1">
                  <a:cs typeface="+mn-cs"/>
                </a:rPr>
                <a:t>x</a:t>
              </a:r>
              <a:r>
                <a:rPr lang="en-US" sz="2000" b="1" baseline="-25000">
                  <a:cs typeface="+mn-cs"/>
                </a:rPr>
                <a:t>2</a:t>
              </a:r>
            </a:p>
          </p:txBody>
        </p:sp>
        <p:sp>
          <p:nvSpPr>
            <p:cNvPr id="1504267" name="Text Box 11"/>
            <p:cNvSpPr txBox="1">
              <a:spLocks noChangeArrowheads="1"/>
            </p:cNvSpPr>
            <p:nvPr/>
          </p:nvSpPr>
          <p:spPr bwMode="auto">
            <a:xfrm>
              <a:off x="5513" y="1224"/>
              <a:ext cx="52" cy="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b="1">
                  <a:cs typeface="+mn-cs"/>
                </a:rPr>
                <a:t>f</a:t>
              </a:r>
            </a:p>
          </p:txBody>
        </p:sp>
        <p:sp>
          <p:nvSpPr>
            <p:cNvPr id="1504268" name="Line 12"/>
            <p:cNvSpPr>
              <a:spLocks noChangeShapeType="1"/>
            </p:cNvSpPr>
            <p:nvPr/>
          </p:nvSpPr>
          <p:spPr bwMode="auto">
            <a:xfrm>
              <a:off x="4412" y="1246"/>
              <a:ext cx="315"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04269" name="Line 13"/>
            <p:cNvSpPr>
              <a:spLocks noChangeShapeType="1"/>
            </p:cNvSpPr>
            <p:nvPr/>
          </p:nvSpPr>
          <p:spPr bwMode="auto">
            <a:xfrm>
              <a:off x="4733" y="1945"/>
              <a:ext cx="315"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04270" name="Line 14"/>
            <p:cNvSpPr>
              <a:spLocks noChangeShapeType="1"/>
            </p:cNvSpPr>
            <p:nvPr/>
          </p:nvSpPr>
          <p:spPr bwMode="auto">
            <a:xfrm>
              <a:off x="4741" y="2176"/>
              <a:ext cx="314"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04271" name="Line 15"/>
            <p:cNvSpPr>
              <a:spLocks noChangeShapeType="1"/>
            </p:cNvSpPr>
            <p:nvPr/>
          </p:nvSpPr>
          <p:spPr bwMode="auto">
            <a:xfrm>
              <a:off x="4750" y="1960"/>
              <a:ext cx="0" cy="218"/>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04272" name="Oval 16"/>
            <p:cNvSpPr>
              <a:spLocks noChangeArrowheads="1"/>
            </p:cNvSpPr>
            <p:nvPr/>
          </p:nvSpPr>
          <p:spPr bwMode="auto">
            <a:xfrm>
              <a:off x="4896" y="1947"/>
              <a:ext cx="277" cy="231"/>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04273" name="Rectangle 17"/>
            <p:cNvSpPr>
              <a:spLocks noChangeArrowheads="1"/>
            </p:cNvSpPr>
            <p:nvPr/>
          </p:nvSpPr>
          <p:spPr bwMode="auto">
            <a:xfrm>
              <a:off x="4888" y="1960"/>
              <a:ext cx="176" cy="211"/>
            </a:xfrm>
            <a:prstGeom prst="rect">
              <a:avLst/>
            </a:prstGeom>
            <a:solidFill>
              <a:srgbClr val="FFFFFF"/>
            </a:solidFill>
            <a:ln>
              <a:noFill/>
            </a:ln>
            <a:effectLst/>
            <a:extLs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04274" name="Line 18"/>
            <p:cNvSpPr>
              <a:spLocks noChangeShapeType="1"/>
            </p:cNvSpPr>
            <p:nvPr/>
          </p:nvSpPr>
          <p:spPr bwMode="auto">
            <a:xfrm>
              <a:off x="5164" y="2054"/>
              <a:ext cx="315"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04275" name="Line 19"/>
            <p:cNvSpPr>
              <a:spLocks noChangeShapeType="1"/>
            </p:cNvSpPr>
            <p:nvPr/>
          </p:nvSpPr>
          <p:spPr bwMode="auto">
            <a:xfrm>
              <a:off x="4441" y="2125"/>
              <a:ext cx="315"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04276" name="Line 20"/>
            <p:cNvSpPr>
              <a:spLocks noChangeShapeType="1"/>
            </p:cNvSpPr>
            <p:nvPr/>
          </p:nvSpPr>
          <p:spPr bwMode="auto">
            <a:xfrm>
              <a:off x="4427" y="2003"/>
              <a:ext cx="315"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04277" name="Text Box 21"/>
            <p:cNvSpPr txBox="1">
              <a:spLocks noChangeArrowheads="1"/>
            </p:cNvSpPr>
            <p:nvPr/>
          </p:nvSpPr>
          <p:spPr bwMode="auto">
            <a:xfrm>
              <a:off x="5440" y="1805"/>
              <a:ext cx="21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b="1">
                  <a:cs typeface="+mn-cs"/>
                </a:rPr>
                <a:t>g</a:t>
              </a:r>
            </a:p>
          </p:txBody>
        </p:sp>
        <p:sp>
          <p:nvSpPr>
            <p:cNvPr id="1504278" name="Text Box 22"/>
            <p:cNvSpPr txBox="1">
              <a:spLocks noChangeArrowheads="1"/>
            </p:cNvSpPr>
            <p:nvPr/>
          </p:nvSpPr>
          <p:spPr bwMode="auto">
            <a:xfrm>
              <a:off x="4144" y="1831"/>
              <a:ext cx="43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a:cs typeface="+mn-cs"/>
                </a:rPr>
                <a:t>y</a:t>
              </a:r>
              <a:r>
                <a:rPr lang="en-US" b="1" baseline="-25000">
                  <a:cs typeface="+mn-cs"/>
                </a:rPr>
                <a:t>1</a:t>
              </a:r>
            </a:p>
          </p:txBody>
        </p:sp>
        <p:sp>
          <p:nvSpPr>
            <p:cNvPr id="1504279" name="Text Box 23"/>
            <p:cNvSpPr txBox="1">
              <a:spLocks noChangeArrowheads="1"/>
            </p:cNvSpPr>
            <p:nvPr/>
          </p:nvSpPr>
          <p:spPr bwMode="auto">
            <a:xfrm>
              <a:off x="4144" y="1985"/>
              <a:ext cx="43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a:cs typeface="+mn-cs"/>
                </a:rPr>
                <a:t>y</a:t>
              </a:r>
              <a:r>
                <a:rPr lang="en-US" b="1" baseline="-25000">
                  <a:cs typeface="+mn-cs"/>
                </a:rPr>
                <a:t>2</a:t>
              </a:r>
            </a:p>
          </p:txBody>
        </p:sp>
        <p:sp>
          <p:nvSpPr>
            <p:cNvPr id="1504280" name="Line 24"/>
            <p:cNvSpPr>
              <a:spLocks noChangeShapeType="1"/>
            </p:cNvSpPr>
            <p:nvPr/>
          </p:nvSpPr>
          <p:spPr bwMode="auto">
            <a:xfrm>
              <a:off x="4488" y="1248"/>
              <a:ext cx="0" cy="872"/>
            </a:xfrm>
            <a:prstGeom prst="line">
              <a:avLst/>
            </a:prstGeom>
            <a:noFill/>
            <a:ln w="254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04281" name="Oval 25"/>
            <p:cNvSpPr>
              <a:spLocks noChangeArrowheads="1"/>
            </p:cNvSpPr>
            <p:nvPr/>
          </p:nvSpPr>
          <p:spPr bwMode="auto">
            <a:xfrm>
              <a:off x="4456" y="1736"/>
              <a:ext cx="56" cy="56"/>
            </a:xfrm>
            <a:prstGeom prst="ellipse">
              <a:avLst/>
            </a:prstGeom>
            <a:solidFill>
              <a:srgbClr val="FFFFFF"/>
            </a:solidFill>
            <a:ln w="254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04284" name="Line 28"/>
            <p:cNvSpPr>
              <a:spLocks noChangeShapeType="1"/>
            </p:cNvSpPr>
            <p:nvPr/>
          </p:nvSpPr>
          <p:spPr bwMode="auto">
            <a:xfrm>
              <a:off x="4632" y="1544"/>
              <a:ext cx="0" cy="456"/>
            </a:xfrm>
            <a:prstGeom prst="line">
              <a:avLst/>
            </a:prstGeom>
            <a:noFill/>
            <a:ln w="254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8" name="Group 27"/>
          <p:cNvGrpSpPr/>
          <p:nvPr/>
        </p:nvGrpSpPr>
        <p:grpSpPr>
          <a:xfrm>
            <a:off x="4424895" y="5795452"/>
            <a:ext cx="241300" cy="369332"/>
            <a:chOff x="3569759" y="2307185"/>
            <a:chExt cx="241300" cy="369332"/>
          </a:xfrm>
        </p:grpSpPr>
        <p:sp>
          <p:nvSpPr>
            <p:cNvPr id="29" name="Text Box 207"/>
            <p:cNvSpPr txBox="1">
              <a:spLocks noChangeArrowheads="1"/>
            </p:cNvSpPr>
            <p:nvPr/>
          </p:nvSpPr>
          <p:spPr bwMode="auto">
            <a:xfrm>
              <a:off x="3569759" y="2307185"/>
              <a:ext cx="22754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0" tIns="0" rIns="0" bIns="0">
              <a:spAutoFit/>
            </a:bodyPr>
            <a:lstStyle/>
            <a:p>
              <a:r>
                <a:rPr lang="en-US" i="0" dirty="0">
                  <a:solidFill>
                    <a:schemeClr val="bg2">
                      <a:lumMod val="75000"/>
                    </a:schemeClr>
                  </a:solidFill>
                  <a:sym typeface="Symbol" charset="0"/>
                </a:rPr>
                <a:t></a:t>
              </a:r>
              <a:endParaRPr lang="en-US" i="0" baseline="-25000" dirty="0">
                <a:solidFill>
                  <a:schemeClr val="bg2">
                    <a:lumMod val="75000"/>
                  </a:schemeClr>
                </a:solidFill>
              </a:endParaRPr>
            </a:p>
          </p:txBody>
        </p:sp>
        <p:sp>
          <p:nvSpPr>
            <p:cNvPr id="30" name="Line 208"/>
            <p:cNvSpPr>
              <a:spLocks noChangeShapeType="1"/>
            </p:cNvSpPr>
            <p:nvPr/>
          </p:nvSpPr>
          <p:spPr bwMode="auto">
            <a:xfrm>
              <a:off x="3582459" y="2384973"/>
              <a:ext cx="228600" cy="0"/>
            </a:xfrm>
            <a:prstGeom prst="line">
              <a:avLst/>
            </a:prstGeom>
            <a:noFill/>
            <a:ln w="25400">
              <a:solidFill>
                <a:schemeClr val="bg2">
                  <a:lumMod val="7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chemeClr val="bg2">
                    <a:lumMod val="75000"/>
                  </a:schemeClr>
                </a:solidFill>
              </a:endParaRPr>
            </a:p>
          </p:txBody>
        </p:sp>
      </p:grpSp>
      <p:grpSp>
        <p:nvGrpSpPr>
          <p:cNvPr id="31" name="Group 30"/>
          <p:cNvGrpSpPr/>
          <p:nvPr/>
        </p:nvGrpSpPr>
        <p:grpSpPr>
          <a:xfrm>
            <a:off x="4221694" y="3433254"/>
            <a:ext cx="241300" cy="369332"/>
            <a:chOff x="3569759" y="2324120"/>
            <a:chExt cx="241300" cy="369332"/>
          </a:xfrm>
        </p:grpSpPr>
        <p:sp>
          <p:nvSpPr>
            <p:cNvPr id="32" name="Text Box 207"/>
            <p:cNvSpPr txBox="1">
              <a:spLocks noChangeArrowheads="1"/>
            </p:cNvSpPr>
            <p:nvPr/>
          </p:nvSpPr>
          <p:spPr bwMode="auto">
            <a:xfrm>
              <a:off x="3569759" y="2324120"/>
              <a:ext cx="22754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0" tIns="0" rIns="0" bIns="0">
              <a:spAutoFit/>
            </a:bodyPr>
            <a:lstStyle/>
            <a:p>
              <a:r>
                <a:rPr lang="en-US" i="0" dirty="0">
                  <a:solidFill>
                    <a:schemeClr val="bg2">
                      <a:lumMod val="75000"/>
                    </a:schemeClr>
                  </a:solidFill>
                  <a:sym typeface="Symbol" charset="0"/>
                </a:rPr>
                <a:t></a:t>
              </a:r>
              <a:endParaRPr lang="en-US" i="0" baseline="-25000" dirty="0">
                <a:solidFill>
                  <a:schemeClr val="bg2">
                    <a:lumMod val="75000"/>
                  </a:schemeClr>
                </a:solidFill>
              </a:endParaRPr>
            </a:p>
          </p:txBody>
        </p:sp>
        <p:sp>
          <p:nvSpPr>
            <p:cNvPr id="33" name="Line 208"/>
            <p:cNvSpPr>
              <a:spLocks noChangeShapeType="1"/>
            </p:cNvSpPr>
            <p:nvPr/>
          </p:nvSpPr>
          <p:spPr bwMode="auto">
            <a:xfrm>
              <a:off x="3582459" y="2368040"/>
              <a:ext cx="228600" cy="0"/>
            </a:xfrm>
            <a:prstGeom prst="line">
              <a:avLst/>
            </a:prstGeom>
            <a:noFill/>
            <a:ln w="25400">
              <a:solidFill>
                <a:schemeClr val="bg2">
                  <a:lumMod val="7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chemeClr val="bg2">
                    <a:lumMod val="75000"/>
                  </a:schemeClr>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0425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0425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0425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0425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0425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0425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 Giovanni De Micheli</a:t>
            </a:r>
          </a:p>
        </p:txBody>
      </p:sp>
      <p:sp>
        <p:nvSpPr>
          <p:cNvPr id="5" name="Slide Number Placeholder 4"/>
          <p:cNvSpPr>
            <a:spLocks noGrp="1"/>
          </p:cNvSpPr>
          <p:nvPr>
            <p:ph type="sldNum" sz="quarter" idx="11"/>
          </p:nvPr>
        </p:nvSpPr>
        <p:spPr/>
        <p:txBody>
          <a:bodyPr/>
          <a:lstStyle/>
          <a:p>
            <a:pPr>
              <a:defRPr/>
            </a:pPr>
            <a:fld id="{D10E1372-73A5-524B-A49A-36770B9F9351}" type="slidenum">
              <a:rPr lang="en-US"/>
              <a:pPr>
                <a:defRPr/>
              </a:pPr>
              <a:t>42</a:t>
            </a:fld>
            <a:endParaRPr lang="en-US"/>
          </a:p>
        </p:txBody>
      </p:sp>
      <p:sp>
        <p:nvSpPr>
          <p:cNvPr id="1505282" name="Rectangle 2"/>
          <p:cNvSpPr>
            <a:spLocks noGrp="1" noChangeArrowheads="1"/>
          </p:cNvSpPr>
          <p:nvPr>
            <p:ph type="title"/>
          </p:nvPr>
        </p:nvSpPr>
        <p:spPr/>
        <p:txBody>
          <a:bodyPr/>
          <a:lstStyle/>
          <a:p>
            <a:pPr>
              <a:defRPr/>
            </a:pPr>
            <a:r>
              <a:rPr lang="en-US">
                <a:cs typeface="+mj-cs"/>
              </a:rPr>
              <a:t>Signatures and filters</a:t>
            </a:r>
          </a:p>
        </p:txBody>
      </p:sp>
      <p:sp>
        <p:nvSpPr>
          <p:cNvPr id="1505283" name="Rectangle 3"/>
          <p:cNvSpPr>
            <a:spLocks noGrp="1" noChangeArrowheads="1"/>
          </p:cNvSpPr>
          <p:nvPr>
            <p:ph type="body" idx="1"/>
          </p:nvPr>
        </p:nvSpPr>
        <p:spPr/>
        <p:txBody>
          <a:bodyPr/>
          <a:lstStyle/>
          <a:p>
            <a:pPr>
              <a:defRPr/>
            </a:pPr>
            <a:r>
              <a:rPr lang="en-US">
                <a:cs typeface="+mn-cs"/>
              </a:rPr>
              <a:t>Capture some properties of Boolean functions</a:t>
            </a:r>
          </a:p>
          <a:p>
            <a:pPr>
              <a:defRPr/>
            </a:pPr>
            <a:r>
              <a:rPr lang="en-US">
                <a:cs typeface="+mn-cs"/>
              </a:rPr>
              <a:t>If signatures do not match, there is no match</a:t>
            </a:r>
          </a:p>
          <a:p>
            <a:pPr>
              <a:defRPr/>
            </a:pPr>
            <a:r>
              <a:rPr lang="en-US">
                <a:cs typeface="+mn-cs"/>
              </a:rPr>
              <a:t>Signatures are used as filters to reduce computation</a:t>
            </a:r>
          </a:p>
          <a:p>
            <a:pPr>
              <a:defRPr/>
            </a:pPr>
            <a:r>
              <a:rPr lang="en-US">
                <a:cs typeface="+mn-cs"/>
              </a:rPr>
              <a:t>Signatures:</a:t>
            </a:r>
          </a:p>
          <a:p>
            <a:pPr lvl="1">
              <a:defRPr/>
            </a:pPr>
            <a:r>
              <a:rPr lang="en-US"/>
              <a:t>Unateness</a:t>
            </a:r>
          </a:p>
          <a:p>
            <a:pPr lvl="1">
              <a:defRPr/>
            </a:pPr>
            <a:r>
              <a:rPr lang="en-US"/>
              <a:t>Symmetries</a:t>
            </a:r>
          </a:p>
          <a:p>
            <a:pPr lvl="1">
              <a:defRPr/>
            </a:pPr>
            <a:r>
              <a:rPr lang="en-US"/>
              <a:t>Co-factor sizes</a:t>
            </a:r>
          </a:p>
          <a:p>
            <a:pPr lvl="1">
              <a:defRPr/>
            </a:pPr>
            <a:r>
              <a:rPr lang="en-US"/>
              <a:t>Spectra</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 Giovanni De Micheli</a:t>
            </a:r>
          </a:p>
        </p:txBody>
      </p:sp>
      <p:sp>
        <p:nvSpPr>
          <p:cNvPr id="5" name="Slide Number Placeholder 4"/>
          <p:cNvSpPr>
            <a:spLocks noGrp="1"/>
          </p:cNvSpPr>
          <p:nvPr>
            <p:ph type="sldNum" sz="quarter" idx="11"/>
          </p:nvPr>
        </p:nvSpPr>
        <p:spPr/>
        <p:txBody>
          <a:bodyPr/>
          <a:lstStyle/>
          <a:p>
            <a:pPr>
              <a:defRPr/>
            </a:pPr>
            <a:fld id="{EFC4FDF4-654A-124E-BA52-3B7388871229}" type="slidenum">
              <a:rPr lang="en-US"/>
              <a:pPr>
                <a:defRPr/>
              </a:pPr>
              <a:t>43</a:t>
            </a:fld>
            <a:endParaRPr lang="en-US"/>
          </a:p>
        </p:txBody>
      </p:sp>
      <p:sp>
        <p:nvSpPr>
          <p:cNvPr id="1506306" name="Rectangle 2"/>
          <p:cNvSpPr>
            <a:spLocks noGrp="1" noChangeArrowheads="1"/>
          </p:cNvSpPr>
          <p:nvPr>
            <p:ph type="title"/>
          </p:nvPr>
        </p:nvSpPr>
        <p:spPr/>
        <p:txBody>
          <a:bodyPr/>
          <a:lstStyle/>
          <a:p>
            <a:pPr>
              <a:defRPr/>
            </a:pPr>
            <a:r>
              <a:rPr lang="en-US">
                <a:cs typeface="+mj-cs"/>
              </a:rPr>
              <a:t>Filters based on unateness  and symmetries</a:t>
            </a:r>
          </a:p>
        </p:txBody>
      </p:sp>
      <p:sp>
        <p:nvSpPr>
          <p:cNvPr id="1506307" name="Rectangle 3"/>
          <p:cNvSpPr>
            <a:spLocks noGrp="1" noChangeArrowheads="1"/>
          </p:cNvSpPr>
          <p:nvPr>
            <p:ph type="body" idx="1"/>
          </p:nvPr>
        </p:nvSpPr>
        <p:spPr/>
        <p:txBody>
          <a:bodyPr/>
          <a:lstStyle/>
          <a:p>
            <a:pPr>
              <a:defRPr/>
            </a:pPr>
            <a:r>
              <a:rPr lang="en-US">
                <a:cs typeface="+mn-cs"/>
              </a:rPr>
              <a:t>Any pin assignment must associate:</a:t>
            </a:r>
          </a:p>
          <a:p>
            <a:pPr lvl="1">
              <a:defRPr/>
            </a:pPr>
            <a:r>
              <a:rPr lang="en-US"/>
              <a:t>Unate variables in </a:t>
            </a:r>
            <a:r>
              <a:rPr lang="en-US">
                <a:solidFill>
                  <a:schemeClr val="tx2"/>
                </a:solidFill>
              </a:rPr>
              <a:t>f(x)</a:t>
            </a:r>
            <a:r>
              <a:rPr lang="en-US"/>
              <a:t> with unate variables in </a:t>
            </a:r>
            <a:r>
              <a:rPr lang="en-US">
                <a:solidFill>
                  <a:schemeClr val="tx2"/>
                </a:solidFill>
              </a:rPr>
              <a:t>g(y)</a:t>
            </a:r>
          </a:p>
          <a:p>
            <a:pPr lvl="1">
              <a:defRPr/>
            </a:pPr>
            <a:r>
              <a:rPr lang="en-US"/>
              <a:t>Binate variables in </a:t>
            </a:r>
            <a:r>
              <a:rPr lang="en-US">
                <a:solidFill>
                  <a:schemeClr val="tx2"/>
                </a:solidFill>
              </a:rPr>
              <a:t>f(x)</a:t>
            </a:r>
            <a:r>
              <a:rPr lang="en-US"/>
              <a:t> with binate variables in </a:t>
            </a:r>
            <a:r>
              <a:rPr lang="en-US">
                <a:solidFill>
                  <a:schemeClr val="tx2"/>
                </a:solidFill>
              </a:rPr>
              <a:t>g(y)</a:t>
            </a:r>
          </a:p>
          <a:p>
            <a:pPr>
              <a:defRPr/>
            </a:pPr>
            <a:r>
              <a:rPr lang="en-US">
                <a:cs typeface="+mn-cs"/>
              </a:rPr>
              <a:t>Variables or group of variables:</a:t>
            </a:r>
          </a:p>
          <a:p>
            <a:pPr lvl="1">
              <a:defRPr/>
            </a:pPr>
            <a:r>
              <a:rPr lang="en-US"/>
              <a:t>That are interchangeable in </a:t>
            </a:r>
            <a:r>
              <a:rPr lang="en-US">
                <a:solidFill>
                  <a:schemeClr val="tx2"/>
                </a:solidFill>
              </a:rPr>
              <a:t>f(x)</a:t>
            </a:r>
            <a:r>
              <a:rPr lang="en-US"/>
              <a:t> must be interchangeable in </a:t>
            </a:r>
            <a:r>
              <a:rPr lang="en-US">
                <a:solidFill>
                  <a:schemeClr val="tx2"/>
                </a:solidFill>
              </a:rPr>
              <a:t>g(y)</a:t>
            </a:r>
          </a:p>
          <a:p>
            <a:pPr lvl="1">
              <a:buFont typeface="Monotype Sorts" charset="0"/>
              <a:buNone/>
              <a:defRPr/>
            </a:pPr>
            <a:r>
              <a:rPr lang="en-US"/>
              <a:t>	</a:t>
            </a:r>
          </a:p>
          <a:p>
            <a:pPr lvl="1">
              <a:buFont typeface="Monotype Sorts" charset="0"/>
              <a:buNone/>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0630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063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 Giovanni De Micheli</a:t>
            </a:r>
          </a:p>
        </p:txBody>
      </p:sp>
      <p:sp>
        <p:nvSpPr>
          <p:cNvPr id="5" name="Slide Number Placeholder 4"/>
          <p:cNvSpPr>
            <a:spLocks noGrp="1"/>
          </p:cNvSpPr>
          <p:nvPr>
            <p:ph type="sldNum" sz="quarter" idx="11"/>
          </p:nvPr>
        </p:nvSpPr>
        <p:spPr/>
        <p:txBody>
          <a:bodyPr/>
          <a:lstStyle/>
          <a:p>
            <a:pPr>
              <a:defRPr/>
            </a:pPr>
            <a:fld id="{B7060564-6207-CE45-94AE-424792B39D2C}" type="slidenum">
              <a:rPr lang="en-US"/>
              <a:pPr>
                <a:defRPr/>
              </a:pPr>
              <a:t>44</a:t>
            </a:fld>
            <a:endParaRPr lang="en-US"/>
          </a:p>
        </p:txBody>
      </p:sp>
      <p:sp>
        <p:nvSpPr>
          <p:cNvPr id="1507330" name="Rectangle 2"/>
          <p:cNvSpPr>
            <a:spLocks noGrp="1" noChangeArrowheads="1"/>
          </p:cNvSpPr>
          <p:nvPr>
            <p:ph type="title"/>
          </p:nvPr>
        </p:nvSpPr>
        <p:spPr/>
        <p:txBody>
          <a:bodyPr/>
          <a:lstStyle/>
          <a:p>
            <a:pPr>
              <a:defRPr/>
            </a:pPr>
            <a:r>
              <a:rPr lang="en-US">
                <a:cs typeface="+mj-cs"/>
              </a:rPr>
              <a:t>Example</a:t>
            </a:r>
          </a:p>
        </p:txBody>
      </p:sp>
      <p:sp>
        <p:nvSpPr>
          <p:cNvPr id="1507331" name="Rectangle 3"/>
          <p:cNvSpPr>
            <a:spLocks noGrp="1" noChangeArrowheads="1"/>
          </p:cNvSpPr>
          <p:nvPr>
            <p:ph type="body" idx="1"/>
          </p:nvPr>
        </p:nvSpPr>
        <p:spPr/>
        <p:txBody>
          <a:bodyPr/>
          <a:lstStyle/>
          <a:p>
            <a:pPr>
              <a:lnSpc>
                <a:spcPct val="115000"/>
              </a:lnSpc>
              <a:defRPr/>
            </a:pPr>
            <a:r>
              <a:rPr lang="en-US" sz="2400">
                <a:cs typeface="+mn-cs"/>
              </a:rPr>
              <a:t>Cluster function:   </a:t>
            </a:r>
            <a:r>
              <a:rPr lang="en-US" sz="2400">
                <a:solidFill>
                  <a:schemeClr val="tx2"/>
                </a:solidFill>
                <a:cs typeface="+mn-cs"/>
              </a:rPr>
              <a:t>f = abc</a:t>
            </a:r>
          </a:p>
          <a:p>
            <a:pPr lvl="1">
              <a:lnSpc>
                <a:spcPct val="100000"/>
              </a:lnSpc>
              <a:defRPr/>
            </a:pPr>
            <a:r>
              <a:rPr lang="en-US" sz="2000"/>
              <a:t>Symmetries </a:t>
            </a:r>
            <a:r>
              <a:rPr lang="en-US" sz="2000">
                <a:solidFill>
                  <a:schemeClr val="tx2"/>
                </a:solidFill>
              </a:rPr>
              <a:t>{ { a,b,c} }</a:t>
            </a:r>
          </a:p>
          <a:p>
            <a:pPr lvl="1">
              <a:lnSpc>
                <a:spcPct val="100000"/>
              </a:lnSpc>
              <a:defRPr/>
            </a:pPr>
            <a:r>
              <a:rPr lang="en-US" sz="2000"/>
              <a:t>Unate</a:t>
            </a:r>
          </a:p>
          <a:p>
            <a:pPr>
              <a:lnSpc>
                <a:spcPct val="115000"/>
              </a:lnSpc>
              <a:defRPr/>
            </a:pPr>
            <a:r>
              <a:rPr lang="en-US" sz="2400">
                <a:cs typeface="+mn-cs"/>
              </a:rPr>
              <a:t>Pattern functions</a:t>
            </a:r>
          </a:p>
          <a:p>
            <a:pPr lvl="1">
              <a:lnSpc>
                <a:spcPct val="100000"/>
              </a:lnSpc>
              <a:defRPr/>
            </a:pPr>
            <a:r>
              <a:rPr lang="en-US" sz="2000">
                <a:solidFill>
                  <a:schemeClr val="tx2"/>
                </a:solidFill>
              </a:rPr>
              <a:t>g</a:t>
            </a:r>
            <a:r>
              <a:rPr lang="en-US" sz="2000" baseline="-25000">
                <a:solidFill>
                  <a:schemeClr val="tx2"/>
                </a:solidFill>
              </a:rPr>
              <a:t>1</a:t>
            </a:r>
            <a:r>
              <a:rPr lang="en-US" sz="2000">
                <a:solidFill>
                  <a:schemeClr val="tx2"/>
                </a:solidFill>
              </a:rPr>
              <a:t> = a + b + c</a:t>
            </a:r>
          </a:p>
          <a:p>
            <a:pPr lvl="2">
              <a:lnSpc>
                <a:spcPct val="80000"/>
              </a:lnSpc>
              <a:defRPr/>
            </a:pPr>
            <a:r>
              <a:rPr lang="en-US" sz="1800"/>
              <a:t>Symmetries </a:t>
            </a:r>
            <a:r>
              <a:rPr lang="en-US" sz="1800">
                <a:solidFill>
                  <a:schemeClr val="tx2"/>
                </a:solidFill>
              </a:rPr>
              <a:t>{ { a,b,c} }</a:t>
            </a:r>
          </a:p>
          <a:p>
            <a:pPr lvl="2">
              <a:lnSpc>
                <a:spcPct val="80000"/>
              </a:lnSpc>
              <a:defRPr/>
            </a:pPr>
            <a:r>
              <a:rPr lang="en-US" sz="1800"/>
              <a:t>Unate</a:t>
            </a:r>
          </a:p>
          <a:p>
            <a:pPr lvl="1">
              <a:lnSpc>
                <a:spcPct val="100000"/>
              </a:lnSpc>
              <a:defRPr/>
            </a:pPr>
            <a:r>
              <a:rPr lang="en-US" sz="2000">
                <a:solidFill>
                  <a:schemeClr val="tx2"/>
                </a:solidFill>
              </a:rPr>
              <a:t>g</a:t>
            </a:r>
            <a:r>
              <a:rPr lang="en-US" sz="2000" baseline="-25000">
                <a:solidFill>
                  <a:schemeClr val="tx2"/>
                </a:solidFill>
              </a:rPr>
              <a:t>2</a:t>
            </a:r>
            <a:r>
              <a:rPr lang="en-US" sz="2000">
                <a:solidFill>
                  <a:schemeClr val="tx2"/>
                </a:solidFill>
              </a:rPr>
              <a:t> = ab +c</a:t>
            </a:r>
          </a:p>
          <a:p>
            <a:pPr lvl="2">
              <a:lnSpc>
                <a:spcPct val="80000"/>
              </a:lnSpc>
              <a:defRPr/>
            </a:pPr>
            <a:r>
              <a:rPr lang="en-US" sz="1800"/>
              <a:t>Symmetries </a:t>
            </a:r>
            <a:r>
              <a:rPr lang="en-US" sz="1800">
                <a:solidFill>
                  <a:schemeClr val="tx2"/>
                </a:solidFill>
              </a:rPr>
              <a:t>{ {a,b}, {c} }</a:t>
            </a:r>
          </a:p>
          <a:p>
            <a:pPr lvl="2">
              <a:lnSpc>
                <a:spcPct val="80000"/>
              </a:lnSpc>
              <a:defRPr/>
            </a:pPr>
            <a:r>
              <a:rPr lang="en-US" sz="1800"/>
              <a:t>Unate</a:t>
            </a:r>
          </a:p>
          <a:p>
            <a:pPr lvl="1">
              <a:lnSpc>
                <a:spcPct val="100000"/>
              </a:lnSpc>
              <a:defRPr/>
            </a:pPr>
            <a:r>
              <a:rPr lang="en-US" sz="2000">
                <a:solidFill>
                  <a:schemeClr val="tx2"/>
                </a:solidFill>
              </a:rPr>
              <a:t>g</a:t>
            </a:r>
            <a:r>
              <a:rPr lang="en-US" sz="2000" baseline="-25000">
                <a:solidFill>
                  <a:schemeClr val="tx2"/>
                </a:solidFill>
              </a:rPr>
              <a:t>3</a:t>
            </a:r>
            <a:r>
              <a:rPr lang="en-US" sz="2000">
                <a:solidFill>
                  <a:schemeClr val="tx2"/>
                </a:solidFill>
              </a:rPr>
              <a:t> = abc</a:t>
            </a:r>
            <a:r>
              <a:rPr lang="ja-JP" altLang="en-US" sz="2000">
                <a:solidFill>
                  <a:schemeClr val="tx2"/>
                </a:solidFill>
                <a:latin typeface="Arial"/>
              </a:rPr>
              <a:t>’</a:t>
            </a:r>
            <a:r>
              <a:rPr lang="en-US" sz="2000">
                <a:solidFill>
                  <a:schemeClr val="tx2"/>
                </a:solidFill>
              </a:rPr>
              <a:t> + a</a:t>
            </a:r>
            <a:r>
              <a:rPr lang="ja-JP" altLang="en-US" sz="2000">
                <a:solidFill>
                  <a:schemeClr val="tx2"/>
                </a:solidFill>
                <a:latin typeface="Arial"/>
              </a:rPr>
              <a:t>’</a:t>
            </a:r>
            <a:r>
              <a:rPr lang="en-US" sz="2000">
                <a:solidFill>
                  <a:schemeClr val="tx2"/>
                </a:solidFill>
              </a:rPr>
              <a:t>b</a:t>
            </a:r>
            <a:r>
              <a:rPr lang="ja-JP" altLang="en-US" sz="2000">
                <a:solidFill>
                  <a:schemeClr val="tx2"/>
                </a:solidFill>
                <a:latin typeface="Arial"/>
              </a:rPr>
              <a:t>’</a:t>
            </a:r>
            <a:r>
              <a:rPr lang="en-US" sz="2000">
                <a:solidFill>
                  <a:schemeClr val="tx2"/>
                </a:solidFill>
              </a:rPr>
              <a:t>c</a:t>
            </a:r>
          </a:p>
          <a:p>
            <a:pPr lvl="2">
              <a:lnSpc>
                <a:spcPct val="80000"/>
              </a:lnSpc>
              <a:defRPr/>
            </a:pPr>
            <a:r>
              <a:rPr lang="en-US" sz="1800"/>
              <a:t>Symmetries </a:t>
            </a:r>
            <a:r>
              <a:rPr lang="en-US" sz="1800">
                <a:solidFill>
                  <a:schemeClr val="tx2"/>
                </a:solidFill>
              </a:rPr>
              <a:t>{ {a,b,c} }</a:t>
            </a:r>
          </a:p>
          <a:p>
            <a:pPr lvl="2">
              <a:lnSpc>
                <a:spcPct val="80000"/>
              </a:lnSpc>
              <a:defRPr/>
            </a:pPr>
            <a:r>
              <a:rPr lang="en-US" sz="1800"/>
              <a:t>Binate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0733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0733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0733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07331">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50733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0733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07331">
                                            <p:txEl>
                                              <p:pRg st="9" end="9"/>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507331">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07331">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0733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 Giovanni De Micheli</a:t>
            </a:r>
          </a:p>
        </p:txBody>
      </p:sp>
      <p:sp>
        <p:nvSpPr>
          <p:cNvPr id="5" name="Slide Number Placeholder 4"/>
          <p:cNvSpPr>
            <a:spLocks noGrp="1"/>
          </p:cNvSpPr>
          <p:nvPr>
            <p:ph type="sldNum" sz="quarter" idx="11"/>
          </p:nvPr>
        </p:nvSpPr>
        <p:spPr/>
        <p:txBody>
          <a:bodyPr/>
          <a:lstStyle/>
          <a:p>
            <a:pPr>
              <a:defRPr/>
            </a:pPr>
            <a:fld id="{43F5AEE3-EBD0-4E44-8D2E-2E9F2D3B82FC}" type="slidenum">
              <a:rPr lang="en-US"/>
              <a:pPr>
                <a:defRPr/>
              </a:pPr>
              <a:t>45</a:t>
            </a:fld>
            <a:endParaRPr lang="en-US"/>
          </a:p>
        </p:txBody>
      </p:sp>
      <p:sp>
        <p:nvSpPr>
          <p:cNvPr id="1508354" name="Rectangle 2"/>
          <p:cNvSpPr>
            <a:spLocks noGrp="1" noChangeArrowheads="1"/>
          </p:cNvSpPr>
          <p:nvPr>
            <p:ph type="title"/>
          </p:nvPr>
        </p:nvSpPr>
        <p:spPr/>
        <p:txBody>
          <a:bodyPr/>
          <a:lstStyle/>
          <a:p>
            <a:pPr>
              <a:defRPr/>
            </a:pPr>
            <a:r>
              <a:rPr lang="en-US">
                <a:cs typeface="+mj-cs"/>
              </a:rPr>
              <a:t>Concurrent optimization and library binding</a:t>
            </a:r>
          </a:p>
        </p:txBody>
      </p:sp>
      <p:sp>
        <p:nvSpPr>
          <p:cNvPr id="1508355" name="Rectangle 3"/>
          <p:cNvSpPr>
            <a:spLocks noGrp="1" noChangeArrowheads="1"/>
          </p:cNvSpPr>
          <p:nvPr>
            <p:ph type="body" idx="1"/>
          </p:nvPr>
        </p:nvSpPr>
        <p:spPr/>
        <p:txBody>
          <a:bodyPr/>
          <a:lstStyle/>
          <a:p>
            <a:pPr>
              <a:defRPr/>
            </a:pPr>
            <a:r>
              <a:rPr lang="en-US" sz="3200">
                <a:cs typeface="+mn-cs"/>
              </a:rPr>
              <a:t>Motivation</a:t>
            </a:r>
          </a:p>
          <a:p>
            <a:pPr lvl="1">
              <a:defRPr/>
            </a:pPr>
            <a:r>
              <a:rPr lang="en-US" sz="2800"/>
              <a:t>Logic simplification is usually done prior to binding</a:t>
            </a:r>
          </a:p>
          <a:p>
            <a:pPr lvl="1">
              <a:defRPr/>
            </a:pPr>
            <a:r>
              <a:rPr lang="en-US" sz="2800"/>
              <a:t>Logic simplification and substitution can be combined with binding</a:t>
            </a:r>
          </a:p>
          <a:p>
            <a:pPr>
              <a:defRPr/>
            </a:pPr>
            <a:r>
              <a:rPr lang="en-US" sz="3200">
                <a:cs typeface="+mn-cs"/>
              </a:rPr>
              <a:t>Mechanism</a:t>
            </a:r>
          </a:p>
          <a:p>
            <a:pPr lvl="1">
              <a:defRPr/>
            </a:pPr>
            <a:r>
              <a:rPr lang="en-US" sz="2800"/>
              <a:t>Binding induces some </a:t>
            </a:r>
            <a:r>
              <a:rPr lang="en-US" sz="2800" i="1"/>
              <a:t>don</a:t>
            </a:r>
            <a:r>
              <a:rPr lang="ja-JP" altLang="en-US" sz="2800" i="1">
                <a:latin typeface="Arial"/>
              </a:rPr>
              <a:t>’</a:t>
            </a:r>
            <a:r>
              <a:rPr lang="en-US" sz="2800" i="1"/>
              <a:t>t care</a:t>
            </a:r>
            <a:r>
              <a:rPr lang="en-US" sz="2800"/>
              <a:t> conditions</a:t>
            </a:r>
          </a:p>
          <a:p>
            <a:pPr lvl="1">
              <a:defRPr/>
            </a:pPr>
            <a:r>
              <a:rPr lang="en-US" sz="2800"/>
              <a:t>Exploit </a:t>
            </a:r>
            <a:r>
              <a:rPr lang="en-US" sz="2800" i="1"/>
              <a:t>don</a:t>
            </a:r>
            <a:r>
              <a:rPr lang="ja-JP" altLang="en-US" sz="2800" i="1">
                <a:latin typeface="Arial"/>
              </a:rPr>
              <a:t>’</a:t>
            </a:r>
            <a:r>
              <a:rPr lang="en-US" sz="2800" i="1"/>
              <a:t>t cares</a:t>
            </a:r>
            <a:r>
              <a:rPr lang="en-US" sz="2800"/>
              <a:t> as degrees of freedom in matching</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 Giovanni De Micheli</a:t>
            </a:r>
          </a:p>
        </p:txBody>
      </p:sp>
      <p:sp>
        <p:nvSpPr>
          <p:cNvPr id="5" name="Slide Number Placeholder 4"/>
          <p:cNvSpPr>
            <a:spLocks noGrp="1"/>
          </p:cNvSpPr>
          <p:nvPr>
            <p:ph type="sldNum" sz="quarter" idx="11"/>
          </p:nvPr>
        </p:nvSpPr>
        <p:spPr/>
        <p:txBody>
          <a:bodyPr/>
          <a:lstStyle/>
          <a:p>
            <a:pPr>
              <a:defRPr/>
            </a:pPr>
            <a:fld id="{052B200F-F904-464A-9570-517D1808F1FA}" type="slidenum">
              <a:rPr lang="en-US"/>
              <a:pPr>
                <a:defRPr/>
              </a:pPr>
              <a:t>46</a:t>
            </a:fld>
            <a:endParaRPr lang="en-US"/>
          </a:p>
        </p:txBody>
      </p:sp>
      <p:sp>
        <p:nvSpPr>
          <p:cNvPr id="1509378" name="Rectangle 2"/>
          <p:cNvSpPr>
            <a:spLocks noGrp="1" noChangeArrowheads="1"/>
          </p:cNvSpPr>
          <p:nvPr>
            <p:ph type="title"/>
          </p:nvPr>
        </p:nvSpPr>
        <p:spPr/>
        <p:txBody>
          <a:bodyPr/>
          <a:lstStyle/>
          <a:p>
            <a:pPr>
              <a:defRPr/>
            </a:pPr>
            <a:r>
              <a:rPr lang="en-US">
                <a:cs typeface="+mj-cs"/>
              </a:rPr>
              <a:t>Example</a:t>
            </a:r>
          </a:p>
        </p:txBody>
      </p:sp>
      <p:pic>
        <p:nvPicPr>
          <p:cNvPr id="1509380"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87613" y="1001713"/>
            <a:ext cx="5287962" cy="5613400"/>
          </a:xfrm>
          <a:extLst>
            <a:ext uri="{91240B29-F687-4f45-9708-019B960494DF}">
              <a14:hiddenLine xmlns:a14="http://schemas.microsoft.com/office/drawing/2010/main" xmlns="" w="2540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 Giovanni De Micheli</a:t>
            </a:r>
          </a:p>
        </p:txBody>
      </p:sp>
      <p:sp>
        <p:nvSpPr>
          <p:cNvPr id="5" name="Slide Number Placeholder 4"/>
          <p:cNvSpPr>
            <a:spLocks noGrp="1"/>
          </p:cNvSpPr>
          <p:nvPr>
            <p:ph type="sldNum" sz="quarter" idx="11"/>
          </p:nvPr>
        </p:nvSpPr>
        <p:spPr/>
        <p:txBody>
          <a:bodyPr/>
          <a:lstStyle/>
          <a:p>
            <a:pPr>
              <a:defRPr/>
            </a:pPr>
            <a:fld id="{F205E519-7DA5-B648-937C-6009C2DD6CED}" type="slidenum">
              <a:rPr lang="en-US"/>
              <a:pPr>
                <a:defRPr/>
              </a:pPr>
              <a:t>47</a:t>
            </a:fld>
            <a:endParaRPr lang="en-US"/>
          </a:p>
        </p:txBody>
      </p:sp>
      <p:sp>
        <p:nvSpPr>
          <p:cNvPr id="1526786" name="Rectangle 2"/>
          <p:cNvSpPr>
            <a:spLocks noGrp="1" noChangeArrowheads="1"/>
          </p:cNvSpPr>
          <p:nvPr>
            <p:ph type="title"/>
          </p:nvPr>
        </p:nvSpPr>
        <p:spPr/>
        <p:txBody>
          <a:bodyPr/>
          <a:lstStyle/>
          <a:p>
            <a:pPr>
              <a:defRPr/>
            </a:pPr>
            <a:r>
              <a:rPr lang="en-US">
                <a:cs typeface="+mj-cs"/>
              </a:rPr>
              <a:t>Boolean matching with </a:t>
            </a:r>
            <a:r>
              <a:rPr lang="en-US" i="1">
                <a:cs typeface="+mj-cs"/>
              </a:rPr>
              <a:t>don</a:t>
            </a:r>
            <a:r>
              <a:rPr lang="ja-JP" altLang="en-US" i="1">
                <a:latin typeface="Arial"/>
                <a:cs typeface="+mj-cs"/>
              </a:rPr>
              <a:t>’</a:t>
            </a:r>
            <a:r>
              <a:rPr lang="en-US" i="1">
                <a:cs typeface="+mj-cs"/>
              </a:rPr>
              <a:t>t care</a:t>
            </a:r>
            <a:r>
              <a:rPr lang="en-US">
                <a:cs typeface="+mj-cs"/>
              </a:rPr>
              <a:t> conditions</a:t>
            </a:r>
          </a:p>
        </p:txBody>
      </p:sp>
      <p:sp>
        <p:nvSpPr>
          <p:cNvPr id="1526787" name="Rectangle 3"/>
          <p:cNvSpPr>
            <a:spLocks noGrp="1" noChangeArrowheads="1"/>
          </p:cNvSpPr>
          <p:nvPr>
            <p:ph type="body" idx="1"/>
          </p:nvPr>
        </p:nvSpPr>
        <p:spPr/>
        <p:txBody>
          <a:bodyPr/>
          <a:lstStyle/>
          <a:p>
            <a:pPr>
              <a:defRPr/>
            </a:pPr>
            <a:r>
              <a:rPr lang="en-US" sz="3200" dirty="0">
                <a:cs typeface="+mn-cs"/>
              </a:rPr>
              <a:t>Given </a:t>
            </a:r>
            <a:r>
              <a:rPr lang="en-US" sz="3200" dirty="0">
                <a:solidFill>
                  <a:schemeClr val="tx2"/>
                </a:solidFill>
                <a:cs typeface="+mn-cs"/>
              </a:rPr>
              <a:t>f(x)</a:t>
            </a:r>
            <a:r>
              <a:rPr lang="en-US" sz="3200" dirty="0">
                <a:cs typeface="+mn-cs"/>
              </a:rPr>
              <a:t>,</a:t>
            </a:r>
            <a:r>
              <a:rPr lang="en-US" sz="3200" dirty="0">
                <a:solidFill>
                  <a:schemeClr val="tx2"/>
                </a:solidFill>
                <a:cs typeface="+mn-cs"/>
              </a:rPr>
              <a:t> </a:t>
            </a:r>
            <a:r>
              <a:rPr lang="en-US" sz="3200" dirty="0" err="1">
                <a:solidFill>
                  <a:schemeClr val="tx2"/>
                </a:solidFill>
                <a:cs typeface="+mn-cs"/>
              </a:rPr>
              <a:t>f</a:t>
            </a:r>
            <a:r>
              <a:rPr lang="en-US" sz="3200" baseline="-25000" dirty="0" err="1">
                <a:solidFill>
                  <a:schemeClr val="tx2"/>
                </a:solidFill>
                <a:cs typeface="+mn-cs"/>
              </a:rPr>
              <a:t>DC</a:t>
            </a:r>
            <a:r>
              <a:rPr lang="en-US" sz="3200" dirty="0">
                <a:solidFill>
                  <a:schemeClr val="tx2"/>
                </a:solidFill>
                <a:cs typeface="+mn-cs"/>
              </a:rPr>
              <a:t>(x)</a:t>
            </a:r>
            <a:r>
              <a:rPr lang="en-US" sz="3200" dirty="0">
                <a:cs typeface="+mn-cs"/>
              </a:rPr>
              <a:t> and </a:t>
            </a:r>
            <a:r>
              <a:rPr lang="en-US" sz="3200" dirty="0">
                <a:solidFill>
                  <a:schemeClr val="tx2"/>
                </a:solidFill>
                <a:cs typeface="+mn-cs"/>
              </a:rPr>
              <a:t>g(y)</a:t>
            </a:r>
          </a:p>
          <a:p>
            <a:pPr lvl="1">
              <a:defRPr/>
            </a:pPr>
            <a:r>
              <a:rPr lang="en-US" sz="2800" dirty="0">
                <a:solidFill>
                  <a:schemeClr val="tx2"/>
                </a:solidFill>
              </a:rPr>
              <a:t>g</a:t>
            </a:r>
            <a:r>
              <a:rPr lang="en-US" sz="2800" dirty="0"/>
              <a:t> matches </a:t>
            </a:r>
            <a:r>
              <a:rPr lang="en-US" sz="2800" dirty="0">
                <a:solidFill>
                  <a:schemeClr val="tx2"/>
                </a:solidFill>
              </a:rPr>
              <a:t>f, </a:t>
            </a:r>
            <a:r>
              <a:rPr lang="en-US" sz="2800" dirty="0"/>
              <a:t> if </a:t>
            </a:r>
            <a:r>
              <a:rPr lang="en-US" sz="2800" dirty="0">
                <a:solidFill>
                  <a:schemeClr val="tx2"/>
                </a:solidFill>
              </a:rPr>
              <a:t>g</a:t>
            </a:r>
            <a:r>
              <a:rPr lang="en-US" sz="2800" dirty="0"/>
              <a:t> is equivalent to </a:t>
            </a:r>
            <a:r>
              <a:rPr lang="en-US" sz="2800" dirty="0">
                <a:solidFill>
                  <a:schemeClr val="tx2"/>
                </a:solidFill>
              </a:rPr>
              <a:t>h, </a:t>
            </a:r>
            <a:r>
              <a:rPr lang="en-US" sz="2800" dirty="0"/>
              <a:t> where: </a:t>
            </a:r>
            <a:br>
              <a:rPr lang="en-US" sz="2800" dirty="0"/>
            </a:br>
            <a:endParaRPr lang="en-US" sz="2800" dirty="0"/>
          </a:p>
          <a:p>
            <a:pPr lvl="1">
              <a:buFont typeface="Monotype Sorts" charset="0"/>
              <a:buNone/>
              <a:defRPr/>
            </a:pPr>
            <a:r>
              <a:rPr lang="en-US" sz="3200" dirty="0">
                <a:solidFill>
                  <a:schemeClr val="tx2"/>
                </a:solidFill>
              </a:rPr>
              <a:t>              f  f</a:t>
            </a:r>
            <a:r>
              <a:rPr lang="ja-JP" altLang="en-US" sz="3200" dirty="0">
                <a:solidFill>
                  <a:schemeClr val="tx2"/>
                </a:solidFill>
                <a:latin typeface="Arial"/>
              </a:rPr>
              <a:t>’</a:t>
            </a:r>
            <a:r>
              <a:rPr lang="en-US" sz="3200" baseline="-25000" dirty="0">
                <a:solidFill>
                  <a:schemeClr val="tx2"/>
                </a:solidFill>
              </a:rPr>
              <a:t>DC</a:t>
            </a:r>
            <a:r>
              <a:rPr lang="en-US" sz="3200" dirty="0">
                <a:solidFill>
                  <a:schemeClr val="tx2"/>
                </a:solidFill>
              </a:rPr>
              <a:t>   ≤  h  ≤  f + </a:t>
            </a:r>
            <a:r>
              <a:rPr lang="en-US" sz="3200" dirty="0" err="1">
                <a:solidFill>
                  <a:schemeClr val="tx2"/>
                </a:solidFill>
              </a:rPr>
              <a:t>f</a:t>
            </a:r>
            <a:r>
              <a:rPr lang="en-US" sz="3200" baseline="-25000" dirty="0" err="1">
                <a:solidFill>
                  <a:schemeClr val="tx2"/>
                </a:solidFill>
              </a:rPr>
              <a:t>DC</a:t>
            </a:r>
            <a:endParaRPr lang="en-US" sz="3200" baseline="-25000" dirty="0">
              <a:solidFill>
                <a:schemeClr val="tx2"/>
              </a:solidFill>
            </a:endParaRPr>
          </a:p>
          <a:p>
            <a:pPr>
              <a:defRPr/>
            </a:pPr>
            <a:r>
              <a:rPr lang="en-US" sz="3200" dirty="0">
                <a:cs typeface="+mn-cs"/>
              </a:rPr>
              <a:t>Matching condition:</a:t>
            </a:r>
          </a:p>
          <a:p>
            <a:pPr>
              <a:buFont typeface="Monotype Sorts" charset="0"/>
              <a:buNone/>
              <a:defRPr/>
            </a:pPr>
            <a:r>
              <a:rPr lang="en-US" sz="3200" dirty="0">
                <a:cs typeface="+mn-cs"/>
                <a:sym typeface="Symbol" charset="0"/>
              </a:rPr>
              <a:t>          </a:t>
            </a:r>
            <a:r>
              <a:rPr lang="en-US" sz="3200" dirty="0">
                <a:solidFill>
                  <a:schemeClr val="tx2"/>
                </a:solidFill>
                <a:cs typeface="+mn-cs"/>
                <a:sym typeface="Symbol" charset="0"/>
              </a:rPr>
              <a:t></a:t>
            </a:r>
            <a:r>
              <a:rPr lang="en-US" sz="3200" baseline="-25000" dirty="0">
                <a:solidFill>
                  <a:schemeClr val="tx2"/>
                </a:solidFill>
                <a:cs typeface="+mn-cs"/>
                <a:sym typeface="Symbol" charset="0"/>
              </a:rPr>
              <a:t>x</a:t>
            </a:r>
            <a:r>
              <a:rPr lang="en-US" sz="3200" dirty="0">
                <a:solidFill>
                  <a:schemeClr val="tx2"/>
                </a:solidFill>
                <a:cs typeface="+mn-cs"/>
                <a:sym typeface="Symbol" charset="0"/>
              </a:rPr>
              <a:t> ( </a:t>
            </a:r>
            <a:r>
              <a:rPr lang="en-US" sz="3200" dirty="0" err="1">
                <a:solidFill>
                  <a:schemeClr val="tx2"/>
                </a:solidFill>
                <a:cs typeface="+mn-cs"/>
                <a:sym typeface="Symbol" charset="0"/>
              </a:rPr>
              <a:t>f</a:t>
            </a:r>
            <a:r>
              <a:rPr lang="en-US" sz="3200" baseline="-25000" dirty="0" err="1">
                <a:solidFill>
                  <a:schemeClr val="tx2"/>
                </a:solidFill>
                <a:cs typeface="+mn-cs"/>
                <a:sym typeface="Symbol" charset="0"/>
              </a:rPr>
              <a:t>DC</a:t>
            </a:r>
            <a:r>
              <a:rPr lang="en-US" sz="3200" dirty="0">
                <a:solidFill>
                  <a:schemeClr val="tx2"/>
                </a:solidFill>
                <a:cs typeface="+mn-cs"/>
                <a:sym typeface="Symbol" charset="0"/>
              </a:rPr>
              <a:t>(x)  + f(x)     </a:t>
            </a:r>
            <a:r>
              <a:rPr lang="en-US" sz="3200" dirty="0" err="1">
                <a:solidFill>
                  <a:schemeClr val="tx2"/>
                </a:solidFill>
                <a:cs typeface="+mn-cs"/>
                <a:sym typeface="Symbol" charset="0"/>
              </a:rPr>
              <a:t>S</a:t>
            </a:r>
            <a:r>
              <a:rPr lang="en-US" sz="3200" baseline="-25000" dirty="0" err="1">
                <a:solidFill>
                  <a:schemeClr val="tx2"/>
                </a:solidFill>
                <a:cs typeface="+mn-cs"/>
                <a:sym typeface="Symbol" charset="0"/>
              </a:rPr>
              <a:t>y</a:t>
            </a:r>
            <a:r>
              <a:rPr lang="en-US" sz="3200" dirty="0">
                <a:solidFill>
                  <a:schemeClr val="tx2"/>
                </a:solidFill>
                <a:cs typeface="+mn-cs"/>
                <a:sym typeface="Symbol" charset="0"/>
              </a:rPr>
              <a:t>  ( </a:t>
            </a:r>
            <a:r>
              <a:rPr lang="en-US" sz="3200" i="1" dirty="0">
                <a:solidFill>
                  <a:schemeClr val="tx2"/>
                </a:solidFill>
                <a:cs typeface="+mn-cs"/>
                <a:sym typeface="Symbol" charset="0"/>
              </a:rPr>
              <a:t>A</a:t>
            </a:r>
            <a:r>
              <a:rPr lang="en-US" sz="3200" dirty="0">
                <a:solidFill>
                  <a:schemeClr val="tx2"/>
                </a:solidFill>
                <a:cs typeface="+mn-cs"/>
                <a:sym typeface="Symbol" charset="0"/>
              </a:rPr>
              <a:t> (</a:t>
            </a:r>
            <a:r>
              <a:rPr lang="en-US" sz="3200" dirty="0" err="1">
                <a:solidFill>
                  <a:schemeClr val="tx2"/>
                </a:solidFill>
                <a:cs typeface="+mn-cs"/>
                <a:sym typeface="Symbol" charset="0"/>
              </a:rPr>
              <a:t>x,y</a:t>
            </a:r>
            <a:r>
              <a:rPr lang="en-US" sz="3200" dirty="0">
                <a:solidFill>
                  <a:schemeClr val="tx2"/>
                </a:solidFill>
                <a:cs typeface="+mn-cs"/>
                <a:sym typeface="Symbol" charset="0"/>
              </a:rPr>
              <a:t>) g(y)  ) )</a:t>
            </a:r>
          </a:p>
        </p:txBody>
      </p:sp>
      <p:grpSp>
        <p:nvGrpSpPr>
          <p:cNvPr id="6" name="Group 5"/>
          <p:cNvGrpSpPr/>
          <p:nvPr/>
        </p:nvGrpSpPr>
        <p:grpSpPr>
          <a:xfrm>
            <a:off x="3933828" y="4576252"/>
            <a:ext cx="241300" cy="369332"/>
            <a:chOff x="3569759" y="2307185"/>
            <a:chExt cx="241300" cy="369332"/>
          </a:xfrm>
        </p:grpSpPr>
        <p:sp>
          <p:nvSpPr>
            <p:cNvPr id="7" name="Text Box 207"/>
            <p:cNvSpPr txBox="1">
              <a:spLocks noChangeArrowheads="1"/>
            </p:cNvSpPr>
            <p:nvPr/>
          </p:nvSpPr>
          <p:spPr bwMode="auto">
            <a:xfrm>
              <a:off x="3569759" y="2307185"/>
              <a:ext cx="22754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0" tIns="0" rIns="0" bIns="0">
              <a:spAutoFit/>
            </a:bodyPr>
            <a:lstStyle/>
            <a:p>
              <a:r>
                <a:rPr lang="en-US" i="0" dirty="0">
                  <a:solidFill>
                    <a:schemeClr val="bg2">
                      <a:lumMod val="75000"/>
                    </a:schemeClr>
                  </a:solidFill>
                  <a:sym typeface="Symbol" charset="0"/>
                </a:rPr>
                <a:t></a:t>
              </a:r>
              <a:endParaRPr lang="en-US" i="0" baseline="-25000" dirty="0">
                <a:solidFill>
                  <a:schemeClr val="bg2">
                    <a:lumMod val="75000"/>
                  </a:schemeClr>
                </a:solidFill>
              </a:endParaRPr>
            </a:p>
          </p:txBody>
        </p:sp>
        <p:sp>
          <p:nvSpPr>
            <p:cNvPr id="8" name="Line 208"/>
            <p:cNvSpPr>
              <a:spLocks noChangeShapeType="1"/>
            </p:cNvSpPr>
            <p:nvPr/>
          </p:nvSpPr>
          <p:spPr bwMode="auto">
            <a:xfrm>
              <a:off x="3582459" y="2384973"/>
              <a:ext cx="228600" cy="0"/>
            </a:xfrm>
            <a:prstGeom prst="line">
              <a:avLst/>
            </a:prstGeom>
            <a:noFill/>
            <a:ln w="25400">
              <a:solidFill>
                <a:schemeClr val="bg2">
                  <a:lumMod val="7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chemeClr val="bg2">
                    <a:lumMod val="75000"/>
                  </a:schemeClr>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2678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2678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pPr>
              <a:defRPr/>
            </a:pPr>
            <a:r>
              <a:rPr lang="en-US"/>
              <a:t>(c) Giovanni De Micheli</a:t>
            </a:r>
          </a:p>
        </p:txBody>
      </p:sp>
      <p:sp>
        <p:nvSpPr>
          <p:cNvPr id="7" name="Slide Number Placeholder 6"/>
          <p:cNvSpPr>
            <a:spLocks noGrp="1"/>
          </p:cNvSpPr>
          <p:nvPr>
            <p:ph type="sldNum" sz="quarter" idx="11"/>
          </p:nvPr>
        </p:nvSpPr>
        <p:spPr/>
        <p:txBody>
          <a:bodyPr/>
          <a:lstStyle/>
          <a:p>
            <a:pPr>
              <a:defRPr/>
            </a:pPr>
            <a:fld id="{0FA68D06-2D79-8942-860C-FA8B55150231}" type="slidenum">
              <a:rPr lang="en-US"/>
              <a:pPr>
                <a:defRPr/>
              </a:pPr>
              <a:t>48</a:t>
            </a:fld>
            <a:endParaRPr lang="en-US"/>
          </a:p>
        </p:txBody>
      </p:sp>
      <p:sp>
        <p:nvSpPr>
          <p:cNvPr id="1513474" name="Rectangle 2"/>
          <p:cNvSpPr>
            <a:spLocks noGrp="1" noChangeArrowheads="1"/>
          </p:cNvSpPr>
          <p:nvPr>
            <p:ph type="title"/>
          </p:nvPr>
        </p:nvSpPr>
        <p:spPr/>
        <p:txBody>
          <a:bodyPr/>
          <a:lstStyle/>
          <a:p>
            <a:pPr>
              <a:defRPr/>
            </a:pPr>
            <a:r>
              <a:rPr lang="en-US">
                <a:cs typeface="+mj-cs"/>
              </a:rPr>
              <a:t>Example</a:t>
            </a:r>
          </a:p>
        </p:txBody>
      </p:sp>
      <p:sp>
        <p:nvSpPr>
          <p:cNvPr id="1513475" name="Rectangle 3"/>
          <p:cNvSpPr>
            <a:spLocks noGrp="1" noChangeArrowheads="1"/>
          </p:cNvSpPr>
          <p:nvPr>
            <p:ph type="body" sz="half" idx="1"/>
          </p:nvPr>
        </p:nvSpPr>
        <p:spPr>
          <a:xfrm>
            <a:off x="228600" y="1069975"/>
            <a:ext cx="5561013" cy="5205413"/>
          </a:xfrm>
        </p:spPr>
        <p:txBody>
          <a:bodyPr/>
          <a:lstStyle/>
          <a:p>
            <a:pPr marL="0" indent="0">
              <a:defRPr/>
            </a:pPr>
            <a:r>
              <a:rPr lang="en-US" sz="2400">
                <a:cs typeface="+mn-cs"/>
              </a:rPr>
              <a:t>Assume </a:t>
            </a:r>
            <a:r>
              <a:rPr lang="en-US" sz="2400">
                <a:solidFill>
                  <a:schemeClr val="tx2"/>
                </a:solidFill>
                <a:cs typeface="+mn-cs"/>
              </a:rPr>
              <a:t>v</a:t>
            </a:r>
            <a:r>
              <a:rPr lang="en-US" sz="2400" baseline="-25000">
                <a:solidFill>
                  <a:schemeClr val="tx2"/>
                </a:solidFill>
                <a:cs typeface="+mn-cs"/>
              </a:rPr>
              <a:t>x</a:t>
            </a:r>
            <a:r>
              <a:rPr lang="en-US" sz="2400">
                <a:cs typeface="+mn-cs"/>
              </a:rPr>
              <a:t> is bound to an </a:t>
            </a:r>
            <a:r>
              <a:rPr lang="en-US" sz="2400">
                <a:solidFill>
                  <a:schemeClr val="tx2"/>
                </a:solidFill>
                <a:cs typeface="+mn-cs"/>
              </a:rPr>
              <a:t>OR3(c</a:t>
            </a:r>
            <a:r>
              <a:rPr lang="ja-JP" altLang="en-US" sz="2400">
                <a:solidFill>
                  <a:schemeClr val="tx2"/>
                </a:solidFill>
                <a:latin typeface="Arial"/>
                <a:cs typeface="+mn-cs"/>
              </a:rPr>
              <a:t>’</a:t>
            </a:r>
            <a:r>
              <a:rPr lang="en-US" sz="2400">
                <a:solidFill>
                  <a:schemeClr val="tx2"/>
                </a:solidFill>
                <a:cs typeface="+mn-cs"/>
              </a:rPr>
              <a:t>,b,e)</a:t>
            </a:r>
          </a:p>
          <a:p>
            <a:pPr marL="0" indent="0">
              <a:defRPr/>
            </a:pPr>
            <a:r>
              <a:rPr lang="en-US" sz="2400">
                <a:cs typeface="+mn-cs"/>
              </a:rPr>
              <a:t>Don</a:t>
            </a:r>
            <a:r>
              <a:rPr lang="ja-JP" altLang="en-US" sz="2400">
                <a:latin typeface="Arial"/>
                <a:cs typeface="+mn-cs"/>
              </a:rPr>
              <a:t>’</a:t>
            </a:r>
            <a:r>
              <a:rPr lang="en-US" sz="2400">
                <a:cs typeface="+mn-cs"/>
              </a:rPr>
              <a:t>t care set includes </a:t>
            </a:r>
            <a:r>
              <a:rPr lang="en-US" sz="2400">
                <a:solidFill>
                  <a:schemeClr val="tx2"/>
                </a:solidFill>
                <a:cs typeface="+mn-cs"/>
              </a:rPr>
              <a:t>x  </a:t>
            </a:r>
            <a:r>
              <a:rPr lang="en-US" sz="2400">
                <a:solidFill>
                  <a:schemeClr val="tx2"/>
                </a:solidFill>
                <a:cs typeface="+mn-cs"/>
                <a:sym typeface="Symbol" charset="0"/>
              </a:rPr>
              <a:t></a:t>
            </a:r>
            <a:r>
              <a:rPr lang="en-US" sz="2400">
                <a:solidFill>
                  <a:schemeClr val="tx2"/>
                </a:solidFill>
                <a:cs typeface="+mn-cs"/>
              </a:rPr>
              <a:t> (c</a:t>
            </a:r>
            <a:r>
              <a:rPr lang="ja-JP" altLang="en-US" sz="2400">
                <a:solidFill>
                  <a:schemeClr val="tx2"/>
                </a:solidFill>
                <a:cs typeface="+mn-cs"/>
              </a:rPr>
              <a:t>’</a:t>
            </a:r>
            <a:r>
              <a:rPr lang="en-US" sz="2400">
                <a:solidFill>
                  <a:schemeClr val="tx2"/>
                </a:solidFill>
                <a:cs typeface="+mn-cs"/>
              </a:rPr>
              <a:t>+b+e)</a:t>
            </a:r>
          </a:p>
          <a:p>
            <a:pPr marL="0" indent="0">
              <a:defRPr/>
            </a:pPr>
            <a:r>
              <a:rPr lang="en-US" sz="2400">
                <a:cs typeface="+mn-cs"/>
              </a:rPr>
              <a:t>Consider </a:t>
            </a:r>
            <a:r>
              <a:rPr lang="en-US" sz="2400">
                <a:solidFill>
                  <a:schemeClr val="tx2"/>
                </a:solidFill>
                <a:cs typeface="+mn-cs"/>
              </a:rPr>
              <a:t>f</a:t>
            </a:r>
            <a:r>
              <a:rPr lang="en-US" sz="2400" baseline="-25000">
                <a:solidFill>
                  <a:schemeClr val="tx2"/>
                </a:solidFill>
                <a:cs typeface="+mn-cs"/>
              </a:rPr>
              <a:t>j</a:t>
            </a:r>
            <a:r>
              <a:rPr lang="en-US" sz="2400">
                <a:solidFill>
                  <a:schemeClr val="tx2"/>
                </a:solidFill>
                <a:cs typeface="+mn-cs"/>
              </a:rPr>
              <a:t> = x(a+c)</a:t>
            </a:r>
            <a:r>
              <a:rPr lang="en-US" sz="2400">
                <a:cs typeface="+mn-cs"/>
              </a:rPr>
              <a:t> with </a:t>
            </a:r>
            <a:r>
              <a:rPr lang="en-US" sz="2400">
                <a:solidFill>
                  <a:schemeClr val="tx2"/>
                </a:solidFill>
                <a:cs typeface="+mn-cs"/>
              </a:rPr>
              <a:t>CDC = x</a:t>
            </a:r>
            <a:r>
              <a:rPr lang="ja-JP" altLang="en-US" sz="2400">
                <a:solidFill>
                  <a:schemeClr val="tx2"/>
                </a:solidFill>
                <a:cs typeface="+mn-cs"/>
              </a:rPr>
              <a:t>’</a:t>
            </a:r>
            <a:r>
              <a:rPr lang="en-US" sz="2400">
                <a:solidFill>
                  <a:schemeClr val="tx2"/>
                </a:solidFill>
                <a:cs typeface="+mn-cs"/>
              </a:rPr>
              <a:t>c</a:t>
            </a:r>
            <a:r>
              <a:rPr lang="ja-JP" altLang="en-US" sz="2400">
                <a:solidFill>
                  <a:schemeClr val="tx2"/>
                </a:solidFill>
                <a:cs typeface="+mn-cs"/>
              </a:rPr>
              <a:t>’</a:t>
            </a:r>
            <a:endParaRPr lang="en-US" sz="2400">
              <a:solidFill>
                <a:schemeClr val="tx2"/>
              </a:solidFill>
              <a:cs typeface="+mn-cs"/>
            </a:endParaRPr>
          </a:p>
          <a:p>
            <a:pPr marL="0" indent="0">
              <a:defRPr/>
            </a:pPr>
            <a:r>
              <a:rPr lang="en-US" sz="2400">
                <a:cs typeface="+mn-cs"/>
              </a:rPr>
              <a:t>No simplification. </a:t>
            </a:r>
          </a:p>
          <a:p>
            <a:pPr lvl="1">
              <a:defRPr/>
            </a:pPr>
            <a:r>
              <a:rPr lang="en-US" sz="2000"/>
              <a:t>Mapping into </a:t>
            </a:r>
            <a:r>
              <a:rPr lang="en-US" sz="2000">
                <a:solidFill>
                  <a:schemeClr val="tx2"/>
                </a:solidFill>
              </a:rPr>
              <a:t>AOI </a:t>
            </a:r>
            <a:r>
              <a:rPr lang="en-US" sz="2000"/>
              <a:t>gate.</a:t>
            </a:r>
          </a:p>
          <a:p>
            <a:pPr marL="0" indent="0">
              <a:defRPr/>
            </a:pPr>
            <a:r>
              <a:rPr lang="en-US" sz="2400">
                <a:cs typeface="+mn-cs"/>
              </a:rPr>
              <a:t>Matching with DCs. </a:t>
            </a:r>
          </a:p>
          <a:p>
            <a:pPr lvl="1">
              <a:defRPr/>
            </a:pPr>
            <a:r>
              <a:rPr lang="en-US" sz="2000"/>
              <a:t>Map to a </a:t>
            </a:r>
            <a:r>
              <a:rPr lang="en-US" sz="2000">
                <a:solidFill>
                  <a:schemeClr val="tx2"/>
                </a:solidFill>
              </a:rPr>
              <a:t>MUX</a:t>
            </a:r>
            <a:r>
              <a:rPr lang="en-US" sz="2000"/>
              <a:t> gate.</a:t>
            </a:r>
          </a:p>
        </p:txBody>
      </p:sp>
      <p:pic>
        <p:nvPicPr>
          <p:cNvPr id="1513476" name="Picture 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481513" y="4151313"/>
            <a:ext cx="4273550" cy="1778000"/>
          </a:xfrm>
          <a:extLst>
            <a:ext uri="{91240B29-F687-4f45-9708-019B960494DF}">
              <a14:hiddenLine xmlns:a14="http://schemas.microsoft.com/office/drawing/2010/main" xmlns="" w="2540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pic>
        <p:nvPicPr>
          <p:cNvPr id="1513478" name="Picture 6"/>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245225" y="1046163"/>
            <a:ext cx="2705100" cy="2314575"/>
          </a:xfrm>
          <a:extLst>
            <a:ext uri="{91240B29-F687-4f45-9708-019B960494DF}">
              <a14:hiddenLine xmlns:a14="http://schemas.microsoft.com/office/drawing/2010/main" xmlns="" w="2540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134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1347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513475">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513475">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51347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1347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13475">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13475">
                                            <p:txEl>
                                              <p:pRg st="6" end="6"/>
                                            </p:txEl>
                                          </p:spTgt>
                                        </p:tgtEl>
                                        <p:attrNameLst>
                                          <p:attrName>style.visibility</p:attrName>
                                        </p:attrNameLst>
                                      </p:cBhvr>
                                      <p:to>
                                        <p:strVal val="visible"/>
                                      </p:to>
                                    </p:set>
                                  </p:childTnLst>
                                </p:cTn>
                              </p:par>
                            </p:childTnLst>
                          </p:cTn>
                        </p:par>
                        <p:par>
                          <p:cTn id="29" fill="hold" nodeType="afterGroup">
                            <p:stCondLst>
                              <p:cond delay="0"/>
                            </p:stCondLst>
                            <p:childTnLst>
                              <p:par>
                                <p:cTn id="30" presetID="1" presetClass="entr" presetSubtype="0" fill="hold" nodeType="afterEffect">
                                  <p:stCondLst>
                                    <p:cond delay="0"/>
                                  </p:stCondLst>
                                  <p:childTnLst>
                                    <p:set>
                                      <p:cBhvr>
                                        <p:cTn id="31" dur="1" fill="hold">
                                          <p:stCondLst>
                                            <p:cond delay="0"/>
                                          </p:stCondLst>
                                        </p:cTn>
                                        <p:tgtEl>
                                          <p:spTgt spid="15134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 Giovanni De Micheli</a:t>
            </a:r>
          </a:p>
        </p:txBody>
      </p:sp>
      <p:sp>
        <p:nvSpPr>
          <p:cNvPr id="5" name="Slide Number Placeholder 4"/>
          <p:cNvSpPr>
            <a:spLocks noGrp="1"/>
          </p:cNvSpPr>
          <p:nvPr>
            <p:ph type="sldNum" sz="quarter" idx="11"/>
          </p:nvPr>
        </p:nvSpPr>
        <p:spPr/>
        <p:txBody>
          <a:bodyPr/>
          <a:lstStyle/>
          <a:p>
            <a:pPr>
              <a:defRPr/>
            </a:pPr>
            <a:fld id="{019BC5FD-A414-9A4A-A0C0-385486223221}" type="slidenum">
              <a:rPr lang="en-US"/>
              <a:pPr>
                <a:defRPr/>
              </a:pPr>
              <a:t>49</a:t>
            </a:fld>
            <a:endParaRPr lang="en-US"/>
          </a:p>
        </p:txBody>
      </p:sp>
      <p:sp>
        <p:nvSpPr>
          <p:cNvPr id="1516546" name="Rectangle 2"/>
          <p:cNvSpPr>
            <a:spLocks noGrp="1" noChangeArrowheads="1"/>
          </p:cNvSpPr>
          <p:nvPr>
            <p:ph type="title"/>
          </p:nvPr>
        </p:nvSpPr>
        <p:spPr/>
        <p:txBody>
          <a:bodyPr/>
          <a:lstStyle/>
          <a:p>
            <a:pPr>
              <a:defRPr/>
            </a:pPr>
            <a:r>
              <a:rPr lang="en-US">
                <a:cs typeface="+mj-cs"/>
              </a:rPr>
              <a:t>Example</a:t>
            </a:r>
          </a:p>
        </p:txBody>
      </p:sp>
      <p:pic>
        <p:nvPicPr>
          <p:cNvPr id="1516547"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 Giovanni De Micheli</a:t>
            </a:r>
          </a:p>
        </p:txBody>
      </p:sp>
      <p:sp>
        <p:nvSpPr>
          <p:cNvPr id="5" name="Slide Number Placeholder 4"/>
          <p:cNvSpPr>
            <a:spLocks noGrp="1"/>
          </p:cNvSpPr>
          <p:nvPr>
            <p:ph type="sldNum" sz="quarter" idx="11"/>
          </p:nvPr>
        </p:nvSpPr>
        <p:spPr/>
        <p:txBody>
          <a:bodyPr/>
          <a:lstStyle/>
          <a:p>
            <a:pPr>
              <a:defRPr/>
            </a:pPr>
            <a:fld id="{4DAEB7C5-EF97-E54A-9124-0162A14FAF31}" type="slidenum">
              <a:rPr lang="en-US"/>
              <a:pPr>
                <a:defRPr/>
              </a:pPr>
              <a:t>5</a:t>
            </a:fld>
            <a:endParaRPr lang="en-US"/>
          </a:p>
        </p:txBody>
      </p:sp>
      <p:sp>
        <p:nvSpPr>
          <p:cNvPr id="1457154" name="Rectangle 2"/>
          <p:cNvSpPr>
            <a:spLocks noGrp="1" noChangeArrowheads="1"/>
          </p:cNvSpPr>
          <p:nvPr>
            <p:ph type="title"/>
          </p:nvPr>
        </p:nvSpPr>
        <p:spPr/>
        <p:txBody>
          <a:bodyPr/>
          <a:lstStyle/>
          <a:p>
            <a:pPr>
              <a:defRPr/>
            </a:pPr>
            <a:r>
              <a:rPr lang="en-US">
                <a:cs typeface="+mj-cs"/>
              </a:rPr>
              <a:t>Library binding: issues</a:t>
            </a:r>
          </a:p>
        </p:txBody>
      </p:sp>
      <p:sp>
        <p:nvSpPr>
          <p:cNvPr id="1457155" name="Rectangle 3"/>
          <p:cNvSpPr>
            <a:spLocks noGrp="1" noChangeArrowheads="1"/>
          </p:cNvSpPr>
          <p:nvPr>
            <p:ph type="body" idx="1"/>
          </p:nvPr>
        </p:nvSpPr>
        <p:spPr/>
        <p:txBody>
          <a:bodyPr/>
          <a:lstStyle/>
          <a:p>
            <a:pPr>
              <a:defRPr/>
            </a:pPr>
            <a:r>
              <a:rPr lang="en-US" dirty="0">
                <a:solidFill>
                  <a:schemeClr val="tx2"/>
                </a:solidFill>
                <a:cs typeface="+mn-cs"/>
              </a:rPr>
              <a:t>Matching</a:t>
            </a:r>
            <a:r>
              <a:rPr lang="en-US" dirty="0">
                <a:cs typeface="+mn-cs"/>
              </a:rPr>
              <a:t>:</a:t>
            </a:r>
          </a:p>
          <a:p>
            <a:pPr lvl="1">
              <a:defRPr/>
            </a:pPr>
            <a:r>
              <a:rPr lang="en-US" dirty="0"/>
              <a:t>A cell matches a sub-network when their terminal behavior is the same</a:t>
            </a:r>
          </a:p>
          <a:p>
            <a:pPr lvl="1">
              <a:defRPr/>
            </a:pPr>
            <a:r>
              <a:rPr lang="en-US" dirty="0"/>
              <a:t>Tautology problem</a:t>
            </a:r>
          </a:p>
          <a:p>
            <a:pPr lvl="1">
              <a:defRPr/>
            </a:pPr>
            <a:r>
              <a:rPr lang="en-US" i="1" dirty="0"/>
              <a:t>Input-variable</a:t>
            </a:r>
            <a:r>
              <a:rPr lang="en-US" dirty="0"/>
              <a:t> assignment problem</a:t>
            </a:r>
          </a:p>
          <a:p>
            <a:pPr>
              <a:defRPr/>
            </a:pPr>
            <a:r>
              <a:rPr lang="en-US" dirty="0">
                <a:solidFill>
                  <a:schemeClr val="tx2"/>
                </a:solidFill>
                <a:cs typeface="+mn-cs"/>
              </a:rPr>
              <a:t>Covering</a:t>
            </a:r>
            <a:r>
              <a:rPr lang="en-US" dirty="0">
                <a:cs typeface="+mn-cs"/>
              </a:rPr>
              <a:t>:</a:t>
            </a:r>
          </a:p>
          <a:p>
            <a:pPr lvl="1">
              <a:defRPr/>
            </a:pPr>
            <a:r>
              <a:rPr lang="en-US" dirty="0"/>
              <a:t>A cover of an unbound network is a partition into sub-networks which can be replaced by library cells</a:t>
            </a:r>
          </a:p>
          <a:p>
            <a:pPr lvl="1">
              <a:defRPr/>
            </a:pPr>
            <a:r>
              <a:rPr lang="en-US" dirty="0"/>
              <a:t>Binate covering problem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5715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5715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571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 Giovanni De Micheli</a:t>
            </a:r>
          </a:p>
        </p:txBody>
      </p:sp>
      <p:sp>
        <p:nvSpPr>
          <p:cNvPr id="5" name="Slide Number Placeholder 4"/>
          <p:cNvSpPr>
            <a:spLocks noGrp="1"/>
          </p:cNvSpPr>
          <p:nvPr>
            <p:ph type="sldNum" sz="quarter" idx="11"/>
          </p:nvPr>
        </p:nvSpPr>
        <p:spPr/>
        <p:txBody>
          <a:bodyPr/>
          <a:lstStyle/>
          <a:p>
            <a:pPr>
              <a:defRPr/>
            </a:pPr>
            <a:fld id="{8E1B31D0-DB7C-1846-A796-57C9EC1C2D9B}" type="slidenum">
              <a:rPr lang="en-US"/>
              <a:pPr>
                <a:defRPr/>
              </a:pPr>
              <a:t>50</a:t>
            </a:fld>
            <a:endParaRPr lang="en-US"/>
          </a:p>
        </p:txBody>
      </p:sp>
      <p:sp>
        <p:nvSpPr>
          <p:cNvPr id="1517570" name="Rectangle 2"/>
          <p:cNvSpPr>
            <a:spLocks noGrp="1" noChangeArrowheads="1"/>
          </p:cNvSpPr>
          <p:nvPr>
            <p:ph type="title"/>
          </p:nvPr>
        </p:nvSpPr>
        <p:spPr/>
        <p:txBody>
          <a:bodyPr/>
          <a:lstStyle/>
          <a:p>
            <a:pPr>
              <a:defRPr/>
            </a:pPr>
            <a:r>
              <a:rPr lang="en-US">
                <a:cs typeface="+mj-cs"/>
              </a:rPr>
              <a:t>Extended matching</a:t>
            </a:r>
          </a:p>
        </p:txBody>
      </p:sp>
      <p:sp>
        <p:nvSpPr>
          <p:cNvPr id="1517571" name="Rectangle 3"/>
          <p:cNvSpPr>
            <a:spLocks noGrp="1" noChangeArrowheads="1"/>
          </p:cNvSpPr>
          <p:nvPr>
            <p:ph type="body" idx="1"/>
          </p:nvPr>
        </p:nvSpPr>
        <p:spPr/>
        <p:txBody>
          <a:bodyPr/>
          <a:lstStyle/>
          <a:p>
            <a:pPr>
              <a:lnSpc>
                <a:spcPct val="95000"/>
              </a:lnSpc>
              <a:defRPr/>
            </a:pPr>
            <a:r>
              <a:rPr lang="en-US" sz="2400">
                <a:cs typeface="+mn-cs"/>
              </a:rPr>
              <a:t>Motivation:</a:t>
            </a:r>
          </a:p>
          <a:p>
            <a:pPr lvl="1">
              <a:lnSpc>
                <a:spcPct val="95000"/>
              </a:lnSpc>
              <a:defRPr/>
            </a:pPr>
            <a:r>
              <a:rPr lang="en-US" sz="2000"/>
              <a:t>Search implicitly for best pin assignment</a:t>
            </a:r>
          </a:p>
          <a:p>
            <a:pPr lvl="1">
              <a:lnSpc>
                <a:spcPct val="95000"/>
              </a:lnSpc>
              <a:defRPr/>
            </a:pPr>
            <a:r>
              <a:rPr lang="en-US" sz="2000"/>
              <a:t>Make a single test, determining matching and assignment</a:t>
            </a:r>
          </a:p>
          <a:p>
            <a:pPr>
              <a:lnSpc>
                <a:spcPct val="95000"/>
              </a:lnSpc>
              <a:defRPr/>
            </a:pPr>
            <a:r>
              <a:rPr lang="en-US" sz="2400">
                <a:cs typeface="+mn-cs"/>
              </a:rPr>
              <a:t>Technique:</a:t>
            </a:r>
          </a:p>
          <a:p>
            <a:pPr lvl="1">
              <a:lnSpc>
                <a:spcPct val="95000"/>
              </a:lnSpc>
              <a:defRPr/>
            </a:pPr>
            <a:r>
              <a:rPr lang="en-US" sz="2000"/>
              <a:t>Construct BDD model of cell and assignments</a:t>
            </a:r>
          </a:p>
          <a:p>
            <a:pPr>
              <a:lnSpc>
                <a:spcPct val="95000"/>
              </a:lnSpc>
              <a:defRPr/>
            </a:pPr>
            <a:r>
              <a:rPr lang="en-US" sz="2400">
                <a:cs typeface="+mn-cs"/>
              </a:rPr>
              <a:t>Visual intuition:</a:t>
            </a:r>
          </a:p>
          <a:p>
            <a:pPr lvl="1">
              <a:lnSpc>
                <a:spcPct val="95000"/>
              </a:lnSpc>
              <a:defRPr/>
            </a:pPr>
            <a:r>
              <a:rPr lang="en-US" sz="2000"/>
              <a:t>Imagine to place </a:t>
            </a:r>
            <a:r>
              <a:rPr lang="en-US" sz="2000">
                <a:solidFill>
                  <a:schemeClr val="tx2"/>
                </a:solidFill>
              </a:rPr>
              <a:t>MUX</a:t>
            </a:r>
            <a:r>
              <a:rPr lang="en-US" sz="2000"/>
              <a:t> function at cell inputs</a:t>
            </a:r>
          </a:p>
          <a:p>
            <a:pPr lvl="1">
              <a:lnSpc>
                <a:spcPct val="95000"/>
              </a:lnSpc>
              <a:defRPr/>
            </a:pPr>
            <a:r>
              <a:rPr lang="en-US" sz="2000"/>
              <a:t>Each cell input can be routed to any cluster input (or voltage rail)</a:t>
            </a:r>
          </a:p>
          <a:p>
            <a:pPr lvl="1">
              <a:lnSpc>
                <a:spcPct val="95000"/>
              </a:lnSpc>
              <a:defRPr/>
            </a:pPr>
            <a:r>
              <a:rPr lang="en-US" sz="2000"/>
              <a:t>Input polarity can be changed:</a:t>
            </a:r>
          </a:p>
          <a:p>
            <a:pPr lvl="2">
              <a:lnSpc>
                <a:spcPct val="95000"/>
              </a:lnSpc>
              <a:defRPr/>
            </a:pPr>
            <a:r>
              <a:rPr lang="en-US" sz="1800"/>
              <a:t> NP-equivalence (extensible to NPN)</a:t>
            </a:r>
          </a:p>
          <a:p>
            <a:pPr lvl="1">
              <a:lnSpc>
                <a:spcPct val="95000"/>
              </a:lnSpc>
              <a:defRPr/>
            </a:pPr>
            <a:r>
              <a:rPr lang="en-US" sz="2000"/>
              <a:t>Cell and cluster may differ in size</a:t>
            </a:r>
          </a:p>
          <a:p>
            <a:pPr>
              <a:lnSpc>
                <a:spcPct val="95000"/>
              </a:lnSpc>
              <a:defRPr/>
            </a:pPr>
            <a:r>
              <a:rPr lang="en-US" sz="2400">
                <a:cs typeface="+mn-cs"/>
              </a:rPr>
              <a:t>Cell and multiplexers are described by a composite function </a:t>
            </a:r>
            <a:r>
              <a:rPr lang="en-US" sz="2400">
                <a:solidFill>
                  <a:schemeClr val="tx2"/>
                </a:solidFill>
                <a:cs typeface="+mn-cs"/>
              </a:rPr>
              <a:t>G(x,c)</a:t>
            </a:r>
          </a:p>
          <a:p>
            <a:pPr lvl="1">
              <a:lnSpc>
                <a:spcPct val="95000"/>
              </a:lnSpc>
              <a:defRPr/>
            </a:pPr>
            <a:r>
              <a:rPr lang="en-US" sz="2000"/>
              <a:t>Pin assignment is determining </a:t>
            </a:r>
            <a:r>
              <a:rPr lang="en-US" sz="2000">
                <a:solidFill>
                  <a:schemeClr val="tx2"/>
                </a:solidFill>
              </a:rPr>
              <a:t>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1757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17571">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51757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1757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1757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1757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17571">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17571">
                                            <p:txEl>
                                              <p:pRg st="10" end="1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17571">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1757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a:t>(c) Giovanni De Micheli</a:t>
            </a:r>
          </a:p>
        </p:txBody>
      </p:sp>
      <p:sp>
        <p:nvSpPr>
          <p:cNvPr id="7" name="Slide Number Placeholder 5"/>
          <p:cNvSpPr>
            <a:spLocks noGrp="1"/>
          </p:cNvSpPr>
          <p:nvPr>
            <p:ph type="sldNum" sz="quarter" idx="11"/>
          </p:nvPr>
        </p:nvSpPr>
        <p:spPr/>
        <p:txBody>
          <a:bodyPr/>
          <a:lstStyle/>
          <a:p>
            <a:pPr>
              <a:defRPr/>
            </a:pPr>
            <a:fld id="{1363F556-1257-5D4D-AB5B-664778A5945C}" type="slidenum">
              <a:rPr lang="en-US"/>
              <a:pPr>
                <a:defRPr/>
              </a:pPr>
              <a:t>51</a:t>
            </a:fld>
            <a:endParaRPr lang="en-US"/>
          </a:p>
        </p:txBody>
      </p:sp>
      <p:pic>
        <p:nvPicPr>
          <p:cNvPr id="1518596"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35438" y="1000125"/>
            <a:ext cx="5102225" cy="5237163"/>
          </a:xfrm>
          <a:extLst>
            <a:ext uri="{91240B29-F687-4f45-9708-019B960494DF}">
              <a14:hiddenLine xmlns:a14="http://schemas.microsoft.com/office/drawing/2010/main" xmlns="" w="2540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sp>
        <p:nvSpPr>
          <p:cNvPr id="1518594" name="Rectangle 2"/>
          <p:cNvSpPr>
            <a:spLocks noGrp="1" noChangeArrowheads="1"/>
          </p:cNvSpPr>
          <p:nvPr>
            <p:ph type="title"/>
          </p:nvPr>
        </p:nvSpPr>
        <p:spPr/>
        <p:txBody>
          <a:bodyPr/>
          <a:lstStyle/>
          <a:p>
            <a:pPr>
              <a:defRPr/>
            </a:pPr>
            <a:r>
              <a:rPr lang="en-US">
                <a:cs typeface="+mj-cs"/>
              </a:rPr>
              <a:t>Example</a:t>
            </a:r>
          </a:p>
        </p:txBody>
      </p:sp>
      <p:sp>
        <p:nvSpPr>
          <p:cNvPr id="1518595" name="Rectangle 3"/>
          <p:cNvSpPr>
            <a:spLocks noGrp="1" noChangeArrowheads="1"/>
          </p:cNvSpPr>
          <p:nvPr>
            <p:ph type="body" sz="half" idx="1"/>
          </p:nvPr>
        </p:nvSpPr>
        <p:spPr>
          <a:xfrm>
            <a:off x="228600" y="1066800"/>
            <a:ext cx="6383338" cy="5219700"/>
          </a:xfrm>
        </p:spPr>
        <p:txBody>
          <a:bodyPr/>
          <a:lstStyle/>
          <a:p>
            <a:pPr marL="0" indent="0">
              <a:defRPr/>
            </a:pPr>
            <a:r>
              <a:rPr lang="en-US" sz="2400">
                <a:solidFill>
                  <a:schemeClr val="tx2"/>
                </a:solidFill>
                <a:cs typeface="+mn-cs"/>
              </a:rPr>
              <a:t>g = y</a:t>
            </a:r>
            <a:r>
              <a:rPr lang="en-US" sz="2400" baseline="-25000">
                <a:solidFill>
                  <a:schemeClr val="tx2"/>
                </a:solidFill>
                <a:cs typeface="+mn-cs"/>
              </a:rPr>
              <a:t>1</a:t>
            </a:r>
            <a:r>
              <a:rPr lang="en-US" sz="2400">
                <a:solidFill>
                  <a:schemeClr val="tx2"/>
                </a:solidFill>
                <a:cs typeface="+mn-cs"/>
              </a:rPr>
              <a:t> + y</a:t>
            </a:r>
            <a:r>
              <a:rPr lang="en-US" sz="2400" baseline="-25000">
                <a:solidFill>
                  <a:schemeClr val="tx2"/>
                </a:solidFill>
                <a:cs typeface="+mn-cs"/>
              </a:rPr>
              <a:t>2</a:t>
            </a:r>
            <a:r>
              <a:rPr lang="en-US" sz="2400">
                <a:solidFill>
                  <a:schemeClr val="tx2"/>
                </a:solidFill>
                <a:cs typeface="+mn-cs"/>
              </a:rPr>
              <a:t> y</a:t>
            </a:r>
            <a:r>
              <a:rPr lang="ja-JP" altLang="en-US" sz="2400">
                <a:solidFill>
                  <a:schemeClr val="tx2"/>
                </a:solidFill>
                <a:latin typeface="Arial"/>
                <a:cs typeface="+mn-cs"/>
              </a:rPr>
              <a:t>’</a:t>
            </a:r>
            <a:r>
              <a:rPr lang="en-US" sz="2400" baseline="-25000">
                <a:solidFill>
                  <a:schemeClr val="tx2"/>
                </a:solidFill>
                <a:cs typeface="+mn-cs"/>
              </a:rPr>
              <a:t>3</a:t>
            </a:r>
          </a:p>
          <a:p>
            <a:pPr marL="0" indent="0">
              <a:defRPr/>
            </a:pPr>
            <a:r>
              <a:rPr lang="en-US" sz="2400">
                <a:solidFill>
                  <a:schemeClr val="tx2"/>
                </a:solidFill>
                <a:cs typeface="+mn-cs"/>
              </a:rPr>
              <a:t>y</a:t>
            </a:r>
            <a:r>
              <a:rPr lang="en-US" sz="2400" baseline="-25000">
                <a:solidFill>
                  <a:schemeClr val="tx2"/>
                </a:solidFill>
                <a:cs typeface="+mn-cs"/>
              </a:rPr>
              <a:t>1 </a:t>
            </a:r>
            <a:r>
              <a:rPr lang="en-US" sz="2400">
                <a:solidFill>
                  <a:schemeClr val="tx2"/>
                </a:solidFill>
                <a:cs typeface="+mn-cs"/>
              </a:rPr>
              <a:t>(c,x) = (c</a:t>
            </a:r>
            <a:r>
              <a:rPr lang="en-US" sz="2400" baseline="-25000">
                <a:solidFill>
                  <a:schemeClr val="tx2"/>
                </a:solidFill>
                <a:cs typeface="+mn-cs"/>
              </a:rPr>
              <a:t>0</a:t>
            </a:r>
            <a:r>
              <a:rPr lang="en-US" sz="2400">
                <a:solidFill>
                  <a:schemeClr val="tx2"/>
                </a:solidFill>
                <a:cs typeface="+mn-cs"/>
              </a:rPr>
              <a:t>c</a:t>
            </a:r>
            <a:r>
              <a:rPr lang="en-US" sz="2400" baseline="-25000">
                <a:solidFill>
                  <a:schemeClr val="tx2"/>
                </a:solidFill>
                <a:cs typeface="+mn-cs"/>
              </a:rPr>
              <a:t>1</a:t>
            </a:r>
            <a:r>
              <a:rPr lang="en-US" sz="2400">
                <a:solidFill>
                  <a:schemeClr val="tx2"/>
                </a:solidFill>
                <a:cs typeface="+mn-cs"/>
              </a:rPr>
              <a:t>x</a:t>
            </a:r>
            <a:r>
              <a:rPr lang="en-US" sz="2400" baseline="-25000">
                <a:solidFill>
                  <a:schemeClr val="tx2"/>
                </a:solidFill>
                <a:cs typeface="+mn-cs"/>
              </a:rPr>
              <a:t>1</a:t>
            </a:r>
            <a:r>
              <a:rPr lang="en-US" sz="2400">
                <a:solidFill>
                  <a:schemeClr val="tx2"/>
                </a:solidFill>
                <a:cs typeface="+mn-cs"/>
              </a:rPr>
              <a:t> + c</a:t>
            </a:r>
            <a:r>
              <a:rPr lang="en-US" sz="2400" baseline="-25000">
                <a:solidFill>
                  <a:schemeClr val="tx2"/>
                </a:solidFill>
                <a:cs typeface="+mn-cs"/>
              </a:rPr>
              <a:t>0</a:t>
            </a:r>
            <a:r>
              <a:rPr lang="en-US" sz="2400">
                <a:solidFill>
                  <a:schemeClr val="tx2"/>
                </a:solidFill>
                <a:cs typeface="+mn-cs"/>
              </a:rPr>
              <a:t>c</a:t>
            </a:r>
            <a:r>
              <a:rPr lang="ja-JP" altLang="en-US" sz="2400">
                <a:solidFill>
                  <a:schemeClr val="tx2"/>
                </a:solidFill>
                <a:latin typeface="Arial"/>
                <a:cs typeface="+mn-cs"/>
              </a:rPr>
              <a:t>’</a:t>
            </a:r>
            <a:r>
              <a:rPr lang="en-US" sz="2400" baseline="-25000">
                <a:solidFill>
                  <a:schemeClr val="tx2"/>
                </a:solidFill>
                <a:cs typeface="+mn-cs"/>
              </a:rPr>
              <a:t>1</a:t>
            </a:r>
            <a:r>
              <a:rPr lang="en-US" sz="2400">
                <a:solidFill>
                  <a:schemeClr val="tx2"/>
                </a:solidFill>
                <a:cs typeface="+mn-cs"/>
              </a:rPr>
              <a:t>x</a:t>
            </a:r>
            <a:r>
              <a:rPr lang="en-US" sz="2400" baseline="-25000">
                <a:solidFill>
                  <a:schemeClr val="tx2"/>
                </a:solidFill>
                <a:cs typeface="+mn-cs"/>
              </a:rPr>
              <a:t>2</a:t>
            </a:r>
            <a:r>
              <a:rPr lang="en-US" sz="2400">
                <a:solidFill>
                  <a:schemeClr val="tx2"/>
                </a:solidFill>
                <a:cs typeface="+mn-cs"/>
              </a:rPr>
              <a:t> + c</a:t>
            </a:r>
            <a:r>
              <a:rPr lang="ja-JP" altLang="en-US" sz="2400">
                <a:solidFill>
                  <a:schemeClr val="tx2"/>
                </a:solidFill>
                <a:latin typeface="Arial"/>
                <a:cs typeface="+mn-cs"/>
              </a:rPr>
              <a:t>’</a:t>
            </a:r>
            <a:r>
              <a:rPr lang="en-US" sz="2400" baseline="-25000">
                <a:solidFill>
                  <a:schemeClr val="tx2"/>
                </a:solidFill>
                <a:cs typeface="+mn-cs"/>
              </a:rPr>
              <a:t>0</a:t>
            </a:r>
            <a:r>
              <a:rPr lang="en-US" sz="2400">
                <a:solidFill>
                  <a:schemeClr val="tx2"/>
                </a:solidFill>
                <a:cs typeface="+mn-cs"/>
              </a:rPr>
              <a:t>c</a:t>
            </a:r>
            <a:r>
              <a:rPr lang="en-US" sz="2400" baseline="-25000">
                <a:solidFill>
                  <a:schemeClr val="tx2"/>
                </a:solidFill>
                <a:cs typeface="+mn-cs"/>
              </a:rPr>
              <a:t>1</a:t>
            </a:r>
            <a:r>
              <a:rPr lang="en-US" sz="2400">
                <a:solidFill>
                  <a:schemeClr val="tx2"/>
                </a:solidFill>
                <a:cs typeface="+mn-cs"/>
              </a:rPr>
              <a:t>x</a:t>
            </a:r>
            <a:r>
              <a:rPr lang="en-US" sz="2400" baseline="-25000">
                <a:solidFill>
                  <a:schemeClr val="tx2"/>
                </a:solidFill>
                <a:cs typeface="+mn-cs"/>
              </a:rPr>
              <a:t>3</a:t>
            </a:r>
            <a:r>
              <a:rPr lang="en-US" sz="2400">
                <a:solidFill>
                  <a:schemeClr val="tx2"/>
                </a:solidFill>
                <a:cs typeface="+mn-cs"/>
              </a:rPr>
              <a:t>)  </a:t>
            </a:r>
            <a:r>
              <a:rPr lang="en-US" sz="2400">
                <a:solidFill>
                  <a:schemeClr val="tx2"/>
                </a:solidFill>
                <a:cs typeface="+mn-cs"/>
                <a:sym typeface="Symbol" charset="0"/>
              </a:rPr>
              <a:t> </a:t>
            </a:r>
            <a:r>
              <a:rPr lang="en-US" sz="2400">
                <a:solidFill>
                  <a:schemeClr val="tx2"/>
                </a:solidFill>
                <a:cs typeface="+mn-cs"/>
              </a:rPr>
              <a:t>c</a:t>
            </a:r>
            <a:r>
              <a:rPr lang="en-US" sz="2400" baseline="-25000">
                <a:solidFill>
                  <a:schemeClr val="tx2"/>
                </a:solidFill>
                <a:cs typeface="+mn-cs"/>
              </a:rPr>
              <a:t>2</a:t>
            </a:r>
          </a:p>
          <a:p>
            <a:pPr marL="0" indent="0">
              <a:defRPr/>
            </a:pPr>
            <a:r>
              <a:rPr lang="en-US" sz="2400">
                <a:solidFill>
                  <a:schemeClr val="tx2"/>
                </a:solidFill>
                <a:cs typeface="+mn-cs"/>
              </a:rPr>
              <a:t>G = y</a:t>
            </a:r>
            <a:r>
              <a:rPr lang="en-US" sz="2400" baseline="-25000">
                <a:solidFill>
                  <a:schemeClr val="tx2"/>
                </a:solidFill>
                <a:cs typeface="+mn-cs"/>
              </a:rPr>
              <a:t>1</a:t>
            </a:r>
            <a:r>
              <a:rPr lang="en-US" sz="2400">
                <a:solidFill>
                  <a:schemeClr val="tx2"/>
                </a:solidFill>
                <a:cs typeface="+mn-cs"/>
              </a:rPr>
              <a:t> (c,x) + y</a:t>
            </a:r>
            <a:r>
              <a:rPr lang="en-US" sz="2400" baseline="-25000">
                <a:solidFill>
                  <a:schemeClr val="tx2"/>
                </a:solidFill>
                <a:cs typeface="+mn-cs"/>
              </a:rPr>
              <a:t>2</a:t>
            </a:r>
            <a:r>
              <a:rPr lang="en-US" sz="2400">
                <a:solidFill>
                  <a:schemeClr val="tx2"/>
                </a:solidFill>
                <a:cs typeface="+mn-cs"/>
              </a:rPr>
              <a:t>(c,x) y</a:t>
            </a:r>
            <a:r>
              <a:rPr lang="en-US" sz="2400" baseline="-25000">
                <a:solidFill>
                  <a:schemeClr val="tx2"/>
                </a:solidFill>
                <a:cs typeface="+mn-cs"/>
              </a:rPr>
              <a:t>3</a:t>
            </a:r>
            <a:r>
              <a:rPr lang="en-US" sz="2400">
                <a:solidFill>
                  <a:schemeClr val="tx2"/>
                </a:solidFill>
                <a:cs typeface="+mn-cs"/>
              </a:rPr>
              <a:t>(c,x)</a:t>
            </a:r>
            <a:r>
              <a:rPr lang="ja-JP" altLang="en-US" sz="2400">
                <a:solidFill>
                  <a:schemeClr val="tx2"/>
                </a:solidFill>
                <a:latin typeface="Arial"/>
                <a:cs typeface="+mn-cs"/>
              </a:rPr>
              <a:t>’</a:t>
            </a:r>
            <a:endParaRPr lang="en-US" sz="2400">
              <a:solidFill>
                <a:schemeClr val="tx2"/>
              </a:solidFill>
              <a:cs typeface="+mn-cs"/>
            </a:endParaRPr>
          </a:p>
          <a:p>
            <a:pPr marL="0" indent="0">
              <a:defRPr/>
            </a:pPr>
            <a:r>
              <a:rPr lang="en-US" sz="2400">
                <a:cs typeface="+mn-cs"/>
              </a:rPr>
              <a:t>An EXOR gate can be placed at the gate </a:t>
            </a:r>
            <a:br>
              <a:rPr lang="en-US" sz="2400">
                <a:cs typeface="+mn-cs"/>
              </a:rPr>
            </a:br>
            <a:r>
              <a:rPr lang="en-US" sz="2400">
                <a:cs typeface="+mn-cs"/>
              </a:rPr>
              <a:t>output to support NPN-equivalence check</a:t>
            </a:r>
          </a:p>
        </p:txBody>
      </p:sp>
      <p:sp>
        <p:nvSpPr>
          <p:cNvPr id="1518598" name="AutoShape 6"/>
          <p:cNvSpPr>
            <a:spLocks noChangeArrowheads="1"/>
          </p:cNvSpPr>
          <p:nvPr/>
        </p:nvSpPr>
        <p:spPr bwMode="auto">
          <a:xfrm>
            <a:off x="1046163" y="2144713"/>
            <a:ext cx="88900" cy="268287"/>
          </a:xfrm>
          <a:prstGeom prst="downArrow">
            <a:avLst>
              <a:gd name="adj1" fmla="val 50000"/>
              <a:gd name="adj2" fmla="val 75446"/>
            </a:avLst>
          </a:prstGeom>
          <a:solidFill>
            <a:schemeClr val="tx1"/>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185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 Giovanni De Micheli</a:t>
            </a:r>
          </a:p>
        </p:txBody>
      </p:sp>
      <p:sp>
        <p:nvSpPr>
          <p:cNvPr id="5" name="Slide Number Placeholder 4"/>
          <p:cNvSpPr>
            <a:spLocks noGrp="1"/>
          </p:cNvSpPr>
          <p:nvPr>
            <p:ph type="sldNum" sz="quarter" idx="11"/>
          </p:nvPr>
        </p:nvSpPr>
        <p:spPr/>
        <p:txBody>
          <a:bodyPr/>
          <a:lstStyle/>
          <a:p>
            <a:pPr>
              <a:defRPr/>
            </a:pPr>
            <a:fld id="{8A9B94A3-7095-3140-AE6A-344F5DD34BB5}" type="slidenum">
              <a:rPr lang="en-US"/>
              <a:pPr>
                <a:defRPr/>
              </a:pPr>
              <a:t>52</a:t>
            </a:fld>
            <a:endParaRPr lang="en-US"/>
          </a:p>
        </p:txBody>
      </p:sp>
      <p:sp>
        <p:nvSpPr>
          <p:cNvPr id="1520642" name="Rectangle 2"/>
          <p:cNvSpPr>
            <a:spLocks noGrp="1" noChangeArrowheads="1"/>
          </p:cNvSpPr>
          <p:nvPr>
            <p:ph type="title"/>
          </p:nvPr>
        </p:nvSpPr>
        <p:spPr/>
        <p:txBody>
          <a:bodyPr/>
          <a:lstStyle/>
          <a:p>
            <a:pPr>
              <a:defRPr/>
            </a:pPr>
            <a:r>
              <a:rPr lang="en-US">
                <a:cs typeface="+mj-cs"/>
              </a:rPr>
              <a:t>Extended matching modeling</a:t>
            </a:r>
          </a:p>
        </p:txBody>
      </p:sp>
      <p:sp>
        <p:nvSpPr>
          <p:cNvPr id="1520643" name="Rectangle 3"/>
          <p:cNvSpPr>
            <a:spLocks noGrp="1" noChangeArrowheads="1"/>
          </p:cNvSpPr>
          <p:nvPr>
            <p:ph type="body" idx="1"/>
          </p:nvPr>
        </p:nvSpPr>
        <p:spPr/>
        <p:txBody>
          <a:bodyPr/>
          <a:lstStyle/>
          <a:p>
            <a:pPr>
              <a:defRPr/>
            </a:pPr>
            <a:r>
              <a:rPr lang="en-US" dirty="0">
                <a:cs typeface="+mn-cs"/>
              </a:rPr>
              <a:t>Model composite functions with ROBDDs</a:t>
            </a:r>
          </a:p>
          <a:p>
            <a:pPr lvl="1">
              <a:defRPr/>
            </a:pPr>
            <a:r>
              <a:rPr lang="en-US" dirty="0"/>
              <a:t>Assume </a:t>
            </a:r>
            <a:r>
              <a:rPr lang="en-US" dirty="0">
                <a:solidFill>
                  <a:schemeClr val="tx2"/>
                </a:solidFill>
              </a:rPr>
              <a:t>n</a:t>
            </a:r>
            <a:r>
              <a:rPr lang="en-US" dirty="0"/>
              <a:t>-input cluster and</a:t>
            </a:r>
            <a:r>
              <a:rPr lang="en-US" dirty="0">
                <a:solidFill>
                  <a:schemeClr val="tx2"/>
                </a:solidFill>
              </a:rPr>
              <a:t> m</a:t>
            </a:r>
            <a:r>
              <a:rPr lang="en-US" dirty="0"/>
              <a:t>-input cell</a:t>
            </a:r>
          </a:p>
          <a:p>
            <a:pPr lvl="1">
              <a:defRPr/>
            </a:pPr>
            <a:r>
              <a:rPr lang="en-US" dirty="0"/>
              <a:t>For each cell input:</a:t>
            </a:r>
          </a:p>
          <a:p>
            <a:pPr lvl="2">
              <a:defRPr/>
            </a:pPr>
            <a:r>
              <a:rPr lang="en-US" baseline="60000" dirty="0">
                <a:solidFill>
                  <a:schemeClr val="tx2"/>
                </a:solidFill>
                <a:ea typeface="ヒラギノ角ゴ Pro W3" charset="0"/>
                <a:cs typeface="ヒラギノ角ゴ Pro W3" charset="0"/>
              </a:rPr>
              <a:t>┌</a:t>
            </a:r>
            <a:r>
              <a:rPr lang="en-US" baseline="60000" dirty="0">
                <a:solidFill>
                  <a:schemeClr val="tx2"/>
                </a:solidFill>
              </a:rPr>
              <a:t> </a:t>
            </a:r>
            <a:r>
              <a:rPr lang="en-US" dirty="0">
                <a:solidFill>
                  <a:schemeClr val="tx2"/>
                </a:solidFill>
              </a:rPr>
              <a:t>log</a:t>
            </a:r>
            <a:r>
              <a:rPr lang="en-US" sz="2400" baseline="-25000" dirty="0">
                <a:solidFill>
                  <a:schemeClr val="tx2"/>
                </a:solidFill>
              </a:rPr>
              <a:t>2</a:t>
            </a:r>
            <a:r>
              <a:rPr lang="en-US" dirty="0">
                <a:solidFill>
                  <a:schemeClr val="tx2"/>
                </a:solidFill>
              </a:rPr>
              <a:t> n </a:t>
            </a:r>
            <a:r>
              <a:rPr lang="en-US" baseline="60000" dirty="0">
                <a:solidFill>
                  <a:schemeClr val="tx2"/>
                </a:solidFill>
                <a:ea typeface="ヒラギノ角ゴ Pro W3" charset="0"/>
                <a:cs typeface="ヒラギノ角ゴ Pro W3" charset="0"/>
              </a:rPr>
              <a:t>┐</a:t>
            </a:r>
            <a:r>
              <a:rPr lang="en-US" dirty="0"/>
              <a:t> variables for pin permutation</a:t>
            </a:r>
          </a:p>
          <a:p>
            <a:pPr lvl="2">
              <a:defRPr/>
            </a:pPr>
            <a:r>
              <a:rPr lang="en-US" dirty="0"/>
              <a:t>One variable for input polarity</a:t>
            </a:r>
          </a:p>
          <a:p>
            <a:pPr lvl="1">
              <a:defRPr/>
            </a:pPr>
            <a:r>
              <a:rPr lang="en-US" dirty="0"/>
              <a:t>Total size of </a:t>
            </a:r>
            <a:r>
              <a:rPr lang="en-US" dirty="0">
                <a:solidFill>
                  <a:schemeClr val="tx2"/>
                </a:solidFill>
              </a:rPr>
              <a:t>c:  m(</a:t>
            </a:r>
            <a:r>
              <a:rPr lang="en-US" baseline="60000" dirty="0">
                <a:solidFill>
                  <a:schemeClr val="tx2"/>
                </a:solidFill>
                <a:ea typeface="ヒラギノ角ゴ Pro W3" charset="0"/>
                <a:cs typeface="ヒラギノ角ゴ Pro W3" charset="0"/>
              </a:rPr>
              <a:t>┌</a:t>
            </a:r>
            <a:r>
              <a:rPr lang="en-US" dirty="0">
                <a:solidFill>
                  <a:schemeClr val="tx2"/>
                </a:solidFill>
              </a:rPr>
              <a:t> log</a:t>
            </a:r>
            <a:r>
              <a:rPr lang="en-US" baseline="-25000" dirty="0">
                <a:solidFill>
                  <a:schemeClr val="tx2"/>
                </a:solidFill>
              </a:rPr>
              <a:t>2</a:t>
            </a:r>
            <a:r>
              <a:rPr lang="en-US" dirty="0">
                <a:solidFill>
                  <a:schemeClr val="tx2"/>
                </a:solidFill>
              </a:rPr>
              <a:t> n</a:t>
            </a:r>
            <a:r>
              <a:rPr lang="en-US" baseline="60000" dirty="0">
                <a:solidFill>
                  <a:schemeClr val="tx2"/>
                </a:solidFill>
                <a:ea typeface="ヒラギノ角ゴ Pro W3" charset="0"/>
                <a:cs typeface="ヒラギノ角ゴ Pro W3" charset="0"/>
              </a:rPr>
              <a:t>┐</a:t>
            </a:r>
            <a:r>
              <a:rPr lang="en-US" dirty="0">
                <a:solidFill>
                  <a:schemeClr val="tx2"/>
                </a:solidFill>
              </a:rPr>
              <a:t> + 1 )</a:t>
            </a:r>
          </a:p>
          <a:p>
            <a:pPr lvl="1">
              <a:defRPr/>
            </a:pPr>
            <a:r>
              <a:rPr lang="en-US" dirty="0"/>
              <a:t>One additional variable for output polarity</a:t>
            </a:r>
          </a:p>
          <a:p>
            <a:pPr>
              <a:defRPr/>
            </a:pPr>
            <a:r>
              <a:rPr lang="en-US" dirty="0">
                <a:cs typeface="+mn-cs"/>
              </a:rPr>
              <a:t>A match exists if there is at least one value of </a:t>
            </a:r>
            <a:r>
              <a:rPr lang="en-US" dirty="0">
                <a:solidFill>
                  <a:schemeClr val="tx2"/>
                </a:solidFill>
                <a:cs typeface="+mn-cs"/>
              </a:rPr>
              <a:t>c</a:t>
            </a:r>
            <a:r>
              <a:rPr lang="en-US" dirty="0">
                <a:cs typeface="+mn-cs"/>
              </a:rPr>
              <a:t> satisfying </a:t>
            </a:r>
            <a:r>
              <a:rPr lang="en-US" dirty="0">
                <a:solidFill>
                  <a:schemeClr val="tx2"/>
                </a:solidFill>
                <a:cs typeface="+mn-cs"/>
              </a:rPr>
              <a:t>M (c)  =  </a:t>
            </a:r>
            <a:r>
              <a:rPr lang="en-US" dirty="0">
                <a:solidFill>
                  <a:schemeClr val="tx2"/>
                </a:solidFill>
                <a:cs typeface="+mn-cs"/>
                <a:sym typeface="Symbol" charset="0"/>
              </a:rPr>
              <a:t></a:t>
            </a:r>
            <a:r>
              <a:rPr lang="en-US" baseline="-25000" dirty="0">
                <a:solidFill>
                  <a:schemeClr val="tx2"/>
                </a:solidFill>
                <a:cs typeface="+mn-cs"/>
                <a:sym typeface="Symbol" charset="0"/>
              </a:rPr>
              <a:t>x</a:t>
            </a:r>
            <a:r>
              <a:rPr lang="en-US" dirty="0">
                <a:solidFill>
                  <a:schemeClr val="tx2"/>
                </a:solidFill>
                <a:cs typeface="+mn-cs"/>
                <a:sym typeface="Symbol" charset="0"/>
              </a:rPr>
              <a:t> [ G(</a:t>
            </a:r>
            <a:r>
              <a:rPr lang="en-US" dirty="0" err="1">
                <a:solidFill>
                  <a:schemeClr val="tx2"/>
                </a:solidFill>
                <a:cs typeface="+mn-cs"/>
                <a:sym typeface="Symbol" charset="0"/>
              </a:rPr>
              <a:t>x,c</a:t>
            </a:r>
            <a:r>
              <a:rPr lang="en-US" dirty="0">
                <a:solidFill>
                  <a:schemeClr val="tx2"/>
                </a:solidFill>
                <a:cs typeface="+mn-cs"/>
                <a:sym typeface="Symbol" charset="0"/>
              </a:rPr>
              <a:t>)     </a:t>
            </a:r>
            <a:r>
              <a:rPr lang="en-US" dirty="0">
                <a:solidFill>
                  <a:schemeClr val="tx2"/>
                </a:solidFill>
                <a:cs typeface="+mn-cs"/>
              </a:rPr>
              <a:t> f(x) ]</a:t>
            </a:r>
          </a:p>
        </p:txBody>
      </p:sp>
      <p:grpSp>
        <p:nvGrpSpPr>
          <p:cNvPr id="6" name="Group 5"/>
          <p:cNvGrpSpPr/>
          <p:nvPr/>
        </p:nvGrpSpPr>
        <p:grpSpPr>
          <a:xfrm>
            <a:off x="3341162" y="5219719"/>
            <a:ext cx="241300" cy="369332"/>
            <a:chOff x="3569759" y="2307185"/>
            <a:chExt cx="241300" cy="369332"/>
          </a:xfrm>
        </p:grpSpPr>
        <p:sp>
          <p:nvSpPr>
            <p:cNvPr id="7" name="Text Box 207"/>
            <p:cNvSpPr txBox="1">
              <a:spLocks noChangeArrowheads="1"/>
            </p:cNvSpPr>
            <p:nvPr/>
          </p:nvSpPr>
          <p:spPr bwMode="auto">
            <a:xfrm>
              <a:off x="3569759" y="2307185"/>
              <a:ext cx="22754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0" tIns="0" rIns="0" bIns="0">
              <a:spAutoFit/>
            </a:bodyPr>
            <a:lstStyle/>
            <a:p>
              <a:r>
                <a:rPr lang="en-US" i="0" dirty="0">
                  <a:solidFill>
                    <a:schemeClr val="bg2">
                      <a:lumMod val="75000"/>
                    </a:schemeClr>
                  </a:solidFill>
                  <a:sym typeface="Symbol" charset="0"/>
                </a:rPr>
                <a:t></a:t>
              </a:r>
              <a:endParaRPr lang="en-US" i="0" baseline="-25000" dirty="0">
                <a:solidFill>
                  <a:schemeClr val="bg2">
                    <a:lumMod val="75000"/>
                  </a:schemeClr>
                </a:solidFill>
              </a:endParaRPr>
            </a:p>
          </p:txBody>
        </p:sp>
        <p:sp>
          <p:nvSpPr>
            <p:cNvPr id="8" name="Line 208"/>
            <p:cNvSpPr>
              <a:spLocks noChangeShapeType="1"/>
            </p:cNvSpPr>
            <p:nvPr/>
          </p:nvSpPr>
          <p:spPr bwMode="auto">
            <a:xfrm>
              <a:off x="3582459" y="2384973"/>
              <a:ext cx="228600" cy="0"/>
            </a:xfrm>
            <a:prstGeom prst="line">
              <a:avLst/>
            </a:prstGeom>
            <a:noFill/>
            <a:ln w="25400">
              <a:solidFill>
                <a:schemeClr val="bg2">
                  <a:lumMod val="7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chemeClr val="bg2">
                    <a:lumMod val="75000"/>
                  </a:schemeClr>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2064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7811" name="Rectangle 3"/>
          <p:cNvSpPr>
            <a:spLocks noGrp="1" noChangeArrowheads="1"/>
          </p:cNvSpPr>
          <p:nvPr>
            <p:ph type="body" sz="half" idx="1"/>
          </p:nvPr>
        </p:nvSpPr>
        <p:spPr>
          <a:xfrm>
            <a:off x="228600" y="1079500"/>
            <a:ext cx="6186488" cy="5262563"/>
          </a:xfrm>
        </p:spPr>
        <p:txBody>
          <a:bodyPr/>
          <a:lstStyle/>
          <a:p>
            <a:pPr marL="0" indent="0">
              <a:defRPr/>
            </a:pPr>
            <a:r>
              <a:rPr lang="en-US" sz="2400" dirty="0">
                <a:cs typeface="+mn-cs"/>
              </a:rPr>
              <a:t>Cell: </a:t>
            </a:r>
            <a:r>
              <a:rPr lang="en-US" sz="2400" dirty="0">
                <a:solidFill>
                  <a:schemeClr val="tx2"/>
                </a:solidFill>
                <a:cs typeface="+mn-cs"/>
              </a:rPr>
              <a:t>g=x</a:t>
            </a:r>
            <a:r>
              <a:rPr lang="ja-JP" altLang="en-US" sz="2400" dirty="0">
                <a:solidFill>
                  <a:schemeClr val="tx2"/>
                </a:solidFill>
                <a:latin typeface="Arial"/>
                <a:cs typeface="+mn-cs"/>
              </a:rPr>
              <a:t>’</a:t>
            </a:r>
            <a:r>
              <a:rPr lang="en-US" sz="2400" dirty="0">
                <a:solidFill>
                  <a:schemeClr val="tx2"/>
                </a:solidFill>
                <a:cs typeface="+mn-cs"/>
              </a:rPr>
              <a:t>y</a:t>
            </a:r>
          </a:p>
          <a:p>
            <a:pPr marL="0" indent="0">
              <a:defRPr/>
            </a:pPr>
            <a:r>
              <a:rPr lang="en-US" sz="2400" dirty="0">
                <a:cs typeface="+mn-cs"/>
              </a:rPr>
              <a:t>Cluster: </a:t>
            </a:r>
            <a:r>
              <a:rPr lang="en-US" sz="2400" dirty="0">
                <a:solidFill>
                  <a:schemeClr val="tx2"/>
                </a:solidFill>
                <a:cs typeface="+mn-cs"/>
              </a:rPr>
              <a:t>f = </a:t>
            </a:r>
            <a:r>
              <a:rPr lang="en-US" sz="2400" dirty="0" err="1">
                <a:solidFill>
                  <a:schemeClr val="tx2"/>
                </a:solidFill>
                <a:cs typeface="+mn-cs"/>
              </a:rPr>
              <a:t>wz</a:t>
            </a:r>
            <a:r>
              <a:rPr lang="ja-JP" altLang="en-US" sz="2400" dirty="0">
                <a:solidFill>
                  <a:schemeClr val="tx2"/>
                </a:solidFill>
                <a:latin typeface="Arial"/>
                <a:cs typeface="+mn-cs"/>
              </a:rPr>
              <a:t>’</a:t>
            </a:r>
            <a:endParaRPr lang="en-US" sz="2400" dirty="0">
              <a:solidFill>
                <a:schemeClr val="tx2"/>
              </a:solidFill>
              <a:cs typeface="+mn-cs"/>
            </a:endParaRPr>
          </a:p>
          <a:p>
            <a:pPr marL="0" indent="0">
              <a:buFont typeface="Monotype Sorts" charset="0"/>
              <a:buNone/>
              <a:defRPr/>
            </a:pPr>
            <a:endParaRPr lang="en-US" sz="2400" dirty="0">
              <a:solidFill>
                <a:schemeClr val="tx2"/>
              </a:solidFill>
              <a:cs typeface="+mn-cs"/>
            </a:endParaRPr>
          </a:p>
          <a:p>
            <a:pPr marL="0" indent="0">
              <a:defRPr/>
            </a:pPr>
            <a:r>
              <a:rPr lang="en-US" sz="2400" dirty="0">
                <a:solidFill>
                  <a:schemeClr val="tx2"/>
                </a:solidFill>
                <a:cs typeface="+mn-cs"/>
              </a:rPr>
              <a:t>G(</a:t>
            </a:r>
            <a:r>
              <a:rPr lang="en-US" sz="2400" dirty="0" err="1">
                <a:solidFill>
                  <a:schemeClr val="tx2"/>
                </a:solidFill>
                <a:cs typeface="+mn-cs"/>
              </a:rPr>
              <a:t>a,b,c,d</a:t>
            </a:r>
            <a:r>
              <a:rPr lang="en-US" sz="2400" dirty="0">
                <a:solidFill>
                  <a:schemeClr val="tx2"/>
                </a:solidFill>
                <a:cs typeface="+mn-cs"/>
              </a:rPr>
              <a:t>) = (c</a:t>
            </a:r>
            <a:r>
              <a:rPr lang="en-US" sz="2400" dirty="0">
                <a:solidFill>
                  <a:schemeClr val="tx2"/>
                </a:solidFill>
                <a:cs typeface="+mn-cs"/>
                <a:sym typeface="Symbol" charset="0"/>
              </a:rPr>
              <a:t>(</a:t>
            </a:r>
            <a:r>
              <a:rPr lang="en-US" sz="2400" dirty="0" err="1">
                <a:solidFill>
                  <a:schemeClr val="tx2"/>
                </a:solidFill>
                <a:cs typeface="+mn-cs"/>
                <a:sym typeface="Symbol" charset="0"/>
              </a:rPr>
              <a:t>za+wa</a:t>
            </a:r>
            <a:r>
              <a:rPr lang="ja-JP" altLang="en-US" sz="2400" dirty="0">
                <a:solidFill>
                  <a:schemeClr val="tx2"/>
                </a:solidFill>
                <a:latin typeface="Arial"/>
                <a:cs typeface="+mn-cs"/>
                <a:sym typeface="Symbol" charset="0"/>
              </a:rPr>
              <a:t>’</a:t>
            </a:r>
            <a:r>
              <a:rPr lang="en-US" sz="2400" dirty="0">
                <a:solidFill>
                  <a:schemeClr val="tx2"/>
                </a:solidFill>
                <a:cs typeface="+mn-cs"/>
                <a:sym typeface="Symbol" charset="0"/>
              </a:rPr>
              <a:t>))</a:t>
            </a:r>
            <a:r>
              <a:rPr lang="ja-JP" altLang="en-US" sz="2400" dirty="0">
                <a:solidFill>
                  <a:schemeClr val="tx2"/>
                </a:solidFill>
                <a:latin typeface="Arial"/>
                <a:cs typeface="+mn-cs"/>
                <a:sym typeface="Symbol" charset="0"/>
              </a:rPr>
              <a:t>’</a:t>
            </a:r>
            <a:r>
              <a:rPr lang="en-US" sz="2400" dirty="0">
                <a:solidFill>
                  <a:schemeClr val="tx2"/>
                </a:solidFill>
                <a:cs typeface="+mn-cs"/>
                <a:sym typeface="Symbol" charset="0"/>
              </a:rPr>
              <a:t>(d(</a:t>
            </a:r>
            <a:r>
              <a:rPr lang="en-US" sz="2400" dirty="0" err="1">
                <a:solidFill>
                  <a:schemeClr val="tx2"/>
                </a:solidFill>
                <a:cs typeface="+mn-cs"/>
                <a:sym typeface="Symbol" charset="0"/>
              </a:rPr>
              <a:t>zb+wb</a:t>
            </a:r>
            <a:r>
              <a:rPr lang="ja-JP" altLang="en-US" sz="2400" dirty="0">
                <a:solidFill>
                  <a:schemeClr val="tx2"/>
                </a:solidFill>
                <a:latin typeface="Arial"/>
                <a:cs typeface="+mn-cs"/>
                <a:sym typeface="Symbol" charset="0"/>
              </a:rPr>
              <a:t>’</a:t>
            </a:r>
            <a:r>
              <a:rPr lang="en-US" sz="2400" dirty="0">
                <a:solidFill>
                  <a:schemeClr val="tx2"/>
                </a:solidFill>
                <a:cs typeface="+mn-cs"/>
                <a:sym typeface="Symbol" charset="0"/>
              </a:rPr>
              <a:t>))</a:t>
            </a:r>
          </a:p>
          <a:p>
            <a:pPr marL="0" indent="0">
              <a:buFont typeface="Monotype Sorts" charset="0"/>
              <a:buNone/>
              <a:defRPr/>
            </a:pPr>
            <a:endParaRPr lang="en-US" sz="2400" dirty="0">
              <a:solidFill>
                <a:schemeClr val="tx2"/>
              </a:solidFill>
              <a:cs typeface="+mn-cs"/>
              <a:sym typeface="Symbol" charset="0"/>
            </a:endParaRPr>
          </a:p>
          <a:p>
            <a:pPr marL="0" indent="0">
              <a:defRPr/>
            </a:pPr>
            <a:r>
              <a:rPr lang="en-US" sz="2400" dirty="0">
                <a:solidFill>
                  <a:schemeClr val="tx2"/>
                </a:solidFill>
                <a:cs typeface="+mn-cs"/>
                <a:sym typeface="Symbol" charset="0"/>
              </a:rPr>
              <a:t>F     G=(</a:t>
            </a:r>
            <a:r>
              <a:rPr lang="en-US" sz="2400" dirty="0" err="1">
                <a:solidFill>
                  <a:schemeClr val="tx2"/>
                </a:solidFill>
                <a:cs typeface="+mn-cs"/>
                <a:sym typeface="Symbol" charset="0"/>
              </a:rPr>
              <a:t>wz</a:t>
            </a:r>
            <a:r>
              <a:rPr lang="en-US" sz="2400" dirty="0">
                <a:solidFill>
                  <a:schemeClr val="tx2"/>
                </a:solidFill>
                <a:cs typeface="+mn-cs"/>
                <a:sym typeface="Symbol" charset="0"/>
              </a:rPr>
              <a:t>)     </a:t>
            </a:r>
            <a:r>
              <a:rPr lang="en-US" sz="2400" dirty="0">
                <a:solidFill>
                  <a:schemeClr val="tx2"/>
                </a:solidFill>
                <a:cs typeface="+mn-cs"/>
              </a:rPr>
              <a:t>(c</a:t>
            </a:r>
            <a:r>
              <a:rPr lang="en-US" sz="2400" dirty="0">
                <a:solidFill>
                  <a:schemeClr val="tx2"/>
                </a:solidFill>
                <a:cs typeface="+mn-cs"/>
                <a:sym typeface="Symbol" charset="0"/>
              </a:rPr>
              <a:t>(</a:t>
            </a:r>
            <a:r>
              <a:rPr lang="en-US" sz="2400" dirty="0" err="1">
                <a:solidFill>
                  <a:schemeClr val="tx2"/>
                </a:solidFill>
                <a:cs typeface="+mn-cs"/>
                <a:sym typeface="Symbol" charset="0"/>
              </a:rPr>
              <a:t>za+wa</a:t>
            </a:r>
            <a:r>
              <a:rPr lang="ja-JP" altLang="en-US" sz="2400" dirty="0">
                <a:solidFill>
                  <a:schemeClr val="tx2"/>
                </a:solidFill>
                <a:latin typeface="Arial"/>
                <a:cs typeface="+mn-cs"/>
                <a:sym typeface="Symbol" charset="0"/>
              </a:rPr>
              <a:t>’</a:t>
            </a:r>
            <a:r>
              <a:rPr lang="en-US" sz="2400" dirty="0">
                <a:solidFill>
                  <a:schemeClr val="tx2"/>
                </a:solidFill>
                <a:cs typeface="+mn-cs"/>
                <a:sym typeface="Symbol" charset="0"/>
              </a:rPr>
              <a:t>))</a:t>
            </a:r>
            <a:r>
              <a:rPr lang="ja-JP" altLang="en-US" sz="2400" dirty="0">
                <a:solidFill>
                  <a:schemeClr val="tx2"/>
                </a:solidFill>
                <a:latin typeface="Arial"/>
                <a:cs typeface="+mn-cs"/>
                <a:sym typeface="Symbol" charset="0"/>
              </a:rPr>
              <a:t>’</a:t>
            </a:r>
            <a:r>
              <a:rPr lang="en-US" sz="2400" dirty="0">
                <a:solidFill>
                  <a:schemeClr val="tx2"/>
                </a:solidFill>
                <a:cs typeface="+mn-cs"/>
                <a:sym typeface="Symbol" charset="0"/>
              </a:rPr>
              <a:t>(</a:t>
            </a:r>
            <a:r>
              <a:rPr lang="en-US" sz="2400" dirty="0" err="1">
                <a:solidFill>
                  <a:schemeClr val="tx2"/>
                </a:solidFill>
                <a:cs typeface="+mn-cs"/>
                <a:sym typeface="Symbol" charset="0"/>
              </a:rPr>
              <a:t>dzb+wb</a:t>
            </a:r>
            <a:r>
              <a:rPr lang="ja-JP" altLang="en-US" sz="2400" dirty="0">
                <a:solidFill>
                  <a:schemeClr val="tx2"/>
                </a:solidFill>
                <a:latin typeface="Arial"/>
                <a:cs typeface="+mn-cs"/>
                <a:sym typeface="Symbol" charset="0"/>
              </a:rPr>
              <a:t>’</a:t>
            </a:r>
            <a:r>
              <a:rPr lang="en-US" sz="2400" dirty="0">
                <a:solidFill>
                  <a:schemeClr val="tx2"/>
                </a:solidFill>
                <a:cs typeface="+mn-cs"/>
                <a:sym typeface="Symbol" charset="0"/>
              </a:rPr>
              <a:t>))</a:t>
            </a:r>
          </a:p>
          <a:p>
            <a:pPr marL="0" indent="0">
              <a:defRPr/>
            </a:pPr>
            <a:r>
              <a:rPr lang="en-US" sz="2400" dirty="0">
                <a:solidFill>
                  <a:schemeClr val="tx2"/>
                </a:solidFill>
                <a:cs typeface="+mn-cs"/>
                <a:sym typeface="Symbol" charset="0"/>
              </a:rPr>
              <a:t>M(c) = </a:t>
            </a:r>
            <a:r>
              <a:rPr lang="en-US" sz="2400" dirty="0" err="1">
                <a:solidFill>
                  <a:srgbClr val="FF0000"/>
                </a:solidFill>
                <a:cs typeface="+mn-cs"/>
                <a:sym typeface="Symbol" charset="0"/>
              </a:rPr>
              <a:t>ab</a:t>
            </a:r>
            <a:r>
              <a:rPr lang="ja-JP" altLang="en-US" sz="2400" dirty="0">
                <a:solidFill>
                  <a:srgbClr val="FF0000"/>
                </a:solidFill>
                <a:latin typeface="Arial"/>
                <a:cs typeface="+mn-cs"/>
                <a:sym typeface="Symbol" charset="0"/>
              </a:rPr>
              <a:t>’</a:t>
            </a:r>
            <a:r>
              <a:rPr lang="en-US" sz="2400" dirty="0">
                <a:solidFill>
                  <a:srgbClr val="FF0000"/>
                </a:solidFill>
                <a:cs typeface="+mn-cs"/>
                <a:sym typeface="Symbol" charset="0"/>
              </a:rPr>
              <a:t>c</a:t>
            </a:r>
            <a:r>
              <a:rPr lang="ja-JP" altLang="en-US" sz="2400" dirty="0">
                <a:solidFill>
                  <a:srgbClr val="FF0000"/>
                </a:solidFill>
                <a:latin typeface="Arial"/>
                <a:cs typeface="+mn-cs"/>
                <a:sym typeface="Symbol" charset="0"/>
              </a:rPr>
              <a:t>’</a:t>
            </a:r>
            <a:r>
              <a:rPr lang="en-US" sz="2400" dirty="0">
                <a:solidFill>
                  <a:srgbClr val="FF0000"/>
                </a:solidFill>
                <a:cs typeface="+mn-cs"/>
                <a:sym typeface="Symbol" charset="0"/>
              </a:rPr>
              <a:t>d</a:t>
            </a:r>
            <a:r>
              <a:rPr lang="ja-JP" altLang="en-US" sz="2400" dirty="0">
                <a:solidFill>
                  <a:srgbClr val="FF0000"/>
                </a:solidFill>
                <a:latin typeface="Arial"/>
                <a:cs typeface="+mn-cs"/>
                <a:sym typeface="Symbol" charset="0"/>
              </a:rPr>
              <a:t>’</a:t>
            </a:r>
            <a:r>
              <a:rPr lang="en-US" sz="2400" dirty="0">
                <a:solidFill>
                  <a:schemeClr val="tx2"/>
                </a:solidFill>
                <a:cs typeface="+mn-cs"/>
                <a:sym typeface="Symbol" charset="0"/>
              </a:rPr>
              <a:t> + </a:t>
            </a:r>
            <a:r>
              <a:rPr lang="en-US" sz="2400" dirty="0">
                <a:solidFill>
                  <a:schemeClr val="hlink"/>
                </a:solidFill>
                <a:cs typeface="+mn-cs"/>
                <a:sym typeface="Symbol" charset="0"/>
              </a:rPr>
              <a:t>a</a:t>
            </a:r>
            <a:r>
              <a:rPr lang="ja-JP" altLang="en-US" sz="2400" dirty="0">
                <a:solidFill>
                  <a:schemeClr val="hlink"/>
                </a:solidFill>
                <a:latin typeface="Arial"/>
                <a:cs typeface="+mn-cs"/>
                <a:sym typeface="Symbol" charset="0"/>
              </a:rPr>
              <a:t>’</a:t>
            </a:r>
            <a:r>
              <a:rPr lang="en-US" sz="2400" dirty="0" err="1">
                <a:solidFill>
                  <a:schemeClr val="hlink"/>
                </a:solidFill>
                <a:cs typeface="+mn-cs"/>
                <a:sym typeface="Symbol" charset="0"/>
              </a:rPr>
              <a:t>bcd</a:t>
            </a:r>
            <a:endParaRPr lang="en-US" sz="2400" dirty="0">
              <a:solidFill>
                <a:schemeClr val="hlink"/>
              </a:solidFill>
              <a:cs typeface="+mn-cs"/>
              <a:sym typeface="Symbol" charset="0"/>
            </a:endParaRPr>
          </a:p>
        </p:txBody>
      </p:sp>
      <p:grpSp>
        <p:nvGrpSpPr>
          <p:cNvPr id="73" name="Group 72"/>
          <p:cNvGrpSpPr/>
          <p:nvPr/>
        </p:nvGrpSpPr>
        <p:grpSpPr>
          <a:xfrm>
            <a:off x="750361" y="4034372"/>
            <a:ext cx="241300" cy="369332"/>
            <a:chOff x="3569759" y="2307185"/>
            <a:chExt cx="241300" cy="369332"/>
          </a:xfrm>
        </p:grpSpPr>
        <p:sp>
          <p:nvSpPr>
            <p:cNvPr id="74" name="Text Box 207"/>
            <p:cNvSpPr txBox="1">
              <a:spLocks noChangeArrowheads="1"/>
            </p:cNvSpPr>
            <p:nvPr/>
          </p:nvSpPr>
          <p:spPr bwMode="auto">
            <a:xfrm>
              <a:off x="3569759" y="2307185"/>
              <a:ext cx="22754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0" tIns="0" rIns="0" bIns="0">
              <a:spAutoFit/>
            </a:bodyPr>
            <a:lstStyle/>
            <a:p>
              <a:r>
                <a:rPr lang="en-US" i="0" dirty="0">
                  <a:solidFill>
                    <a:schemeClr val="bg2">
                      <a:lumMod val="75000"/>
                    </a:schemeClr>
                  </a:solidFill>
                  <a:sym typeface="Symbol" charset="0"/>
                </a:rPr>
                <a:t></a:t>
              </a:r>
              <a:endParaRPr lang="en-US" i="0" baseline="-25000" dirty="0">
                <a:solidFill>
                  <a:schemeClr val="bg2">
                    <a:lumMod val="75000"/>
                  </a:schemeClr>
                </a:solidFill>
              </a:endParaRPr>
            </a:p>
          </p:txBody>
        </p:sp>
        <p:sp>
          <p:nvSpPr>
            <p:cNvPr id="75" name="Line 208"/>
            <p:cNvSpPr>
              <a:spLocks noChangeShapeType="1"/>
            </p:cNvSpPr>
            <p:nvPr/>
          </p:nvSpPr>
          <p:spPr bwMode="auto">
            <a:xfrm>
              <a:off x="3582459" y="2384973"/>
              <a:ext cx="228600" cy="0"/>
            </a:xfrm>
            <a:prstGeom prst="line">
              <a:avLst/>
            </a:prstGeom>
            <a:noFill/>
            <a:ln w="25400">
              <a:solidFill>
                <a:schemeClr val="bg2">
                  <a:lumMod val="7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chemeClr val="bg2">
                    <a:lumMod val="75000"/>
                  </a:schemeClr>
                </a:solidFill>
              </a:endParaRPr>
            </a:p>
          </p:txBody>
        </p:sp>
      </p:grpSp>
      <p:grpSp>
        <p:nvGrpSpPr>
          <p:cNvPr id="70" name="Group 69"/>
          <p:cNvGrpSpPr/>
          <p:nvPr/>
        </p:nvGrpSpPr>
        <p:grpSpPr>
          <a:xfrm>
            <a:off x="1884899" y="4051308"/>
            <a:ext cx="241300" cy="369332"/>
            <a:chOff x="3569759" y="2307185"/>
            <a:chExt cx="241300" cy="369332"/>
          </a:xfrm>
        </p:grpSpPr>
        <p:sp>
          <p:nvSpPr>
            <p:cNvPr id="71" name="Text Box 207"/>
            <p:cNvSpPr txBox="1">
              <a:spLocks noChangeArrowheads="1"/>
            </p:cNvSpPr>
            <p:nvPr/>
          </p:nvSpPr>
          <p:spPr bwMode="auto">
            <a:xfrm>
              <a:off x="3569759" y="2307185"/>
              <a:ext cx="22754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0" tIns="0" rIns="0" bIns="0">
              <a:spAutoFit/>
            </a:bodyPr>
            <a:lstStyle/>
            <a:p>
              <a:r>
                <a:rPr lang="en-US" i="0" dirty="0">
                  <a:solidFill>
                    <a:schemeClr val="bg2">
                      <a:lumMod val="75000"/>
                    </a:schemeClr>
                  </a:solidFill>
                  <a:sym typeface="Symbol" charset="0"/>
                </a:rPr>
                <a:t></a:t>
              </a:r>
              <a:endParaRPr lang="en-US" i="0" baseline="-25000" dirty="0">
                <a:solidFill>
                  <a:schemeClr val="bg2">
                    <a:lumMod val="75000"/>
                  </a:schemeClr>
                </a:solidFill>
              </a:endParaRPr>
            </a:p>
          </p:txBody>
        </p:sp>
        <p:sp>
          <p:nvSpPr>
            <p:cNvPr id="72" name="Line 208"/>
            <p:cNvSpPr>
              <a:spLocks noChangeShapeType="1"/>
            </p:cNvSpPr>
            <p:nvPr/>
          </p:nvSpPr>
          <p:spPr bwMode="auto">
            <a:xfrm>
              <a:off x="3582459" y="2384973"/>
              <a:ext cx="228600" cy="0"/>
            </a:xfrm>
            <a:prstGeom prst="line">
              <a:avLst/>
            </a:prstGeom>
            <a:noFill/>
            <a:ln w="25400">
              <a:solidFill>
                <a:schemeClr val="bg2">
                  <a:lumMod val="7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chemeClr val="bg2">
                    <a:lumMod val="75000"/>
                  </a:schemeClr>
                </a:solidFill>
              </a:endParaRPr>
            </a:p>
          </p:txBody>
        </p:sp>
      </p:grpSp>
      <p:sp>
        <p:nvSpPr>
          <p:cNvPr id="68" name="Footer Placeholder 4"/>
          <p:cNvSpPr>
            <a:spLocks noGrp="1"/>
          </p:cNvSpPr>
          <p:nvPr>
            <p:ph type="ftr" sz="quarter" idx="10"/>
          </p:nvPr>
        </p:nvSpPr>
        <p:spPr/>
        <p:txBody>
          <a:bodyPr/>
          <a:lstStyle/>
          <a:p>
            <a:pPr>
              <a:defRPr/>
            </a:pPr>
            <a:r>
              <a:rPr lang="en-US"/>
              <a:t>(c) Giovanni De Micheli</a:t>
            </a:r>
          </a:p>
        </p:txBody>
      </p:sp>
      <p:sp>
        <p:nvSpPr>
          <p:cNvPr id="69" name="Slide Number Placeholder 5"/>
          <p:cNvSpPr>
            <a:spLocks noGrp="1"/>
          </p:cNvSpPr>
          <p:nvPr>
            <p:ph type="sldNum" sz="quarter" idx="11"/>
          </p:nvPr>
        </p:nvSpPr>
        <p:spPr/>
        <p:txBody>
          <a:bodyPr/>
          <a:lstStyle/>
          <a:p>
            <a:pPr>
              <a:defRPr/>
            </a:pPr>
            <a:fld id="{10E25B73-418D-7F40-9A6F-89164541C1F6}" type="slidenum">
              <a:rPr lang="en-US"/>
              <a:pPr>
                <a:defRPr/>
              </a:pPr>
              <a:t>53</a:t>
            </a:fld>
            <a:endParaRPr lang="en-US"/>
          </a:p>
        </p:txBody>
      </p:sp>
      <p:sp>
        <p:nvSpPr>
          <p:cNvPr id="1527810" name="Rectangle 2"/>
          <p:cNvSpPr>
            <a:spLocks noGrp="1" noChangeArrowheads="1"/>
          </p:cNvSpPr>
          <p:nvPr>
            <p:ph type="title"/>
          </p:nvPr>
        </p:nvSpPr>
        <p:spPr/>
        <p:txBody>
          <a:bodyPr/>
          <a:lstStyle/>
          <a:p>
            <a:pPr>
              <a:defRPr/>
            </a:pPr>
            <a:r>
              <a:rPr lang="en-US">
                <a:cs typeface="+mj-cs"/>
              </a:rPr>
              <a:t>Example</a:t>
            </a:r>
          </a:p>
        </p:txBody>
      </p:sp>
      <p:grpSp>
        <p:nvGrpSpPr>
          <p:cNvPr id="125957" name="Group 63"/>
          <p:cNvGrpSpPr>
            <a:grpSpLocks/>
          </p:cNvGrpSpPr>
          <p:nvPr/>
        </p:nvGrpSpPr>
        <p:grpSpPr bwMode="auto">
          <a:xfrm>
            <a:off x="6215063" y="1279525"/>
            <a:ext cx="2184400" cy="1189038"/>
            <a:chOff x="3915" y="806"/>
            <a:chExt cx="1376" cy="749"/>
          </a:xfrm>
        </p:grpSpPr>
        <p:grpSp>
          <p:nvGrpSpPr>
            <p:cNvPr id="126011" name="Group 13"/>
            <p:cNvGrpSpPr>
              <a:grpSpLocks/>
            </p:cNvGrpSpPr>
            <p:nvPr/>
          </p:nvGrpSpPr>
          <p:grpSpPr bwMode="auto">
            <a:xfrm>
              <a:off x="4030" y="806"/>
              <a:ext cx="1153" cy="749"/>
              <a:chOff x="3973" y="1036"/>
              <a:chExt cx="1153" cy="749"/>
            </a:xfrm>
          </p:grpSpPr>
          <p:sp>
            <p:nvSpPr>
              <p:cNvPr id="1527815" name="Rectangle 7"/>
              <p:cNvSpPr>
                <a:spLocks noChangeArrowheads="1"/>
              </p:cNvSpPr>
              <p:nvPr/>
            </p:nvSpPr>
            <p:spPr bwMode="auto">
              <a:xfrm>
                <a:off x="4318" y="1036"/>
                <a:ext cx="576" cy="749"/>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27816" name="Text Box 8"/>
              <p:cNvSpPr txBox="1">
                <a:spLocks noChangeArrowheads="1"/>
              </p:cNvSpPr>
              <p:nvPr/>
            </p:nvSpPr>
            <p:spPr bwMode="auto">
              <a:xfrm>
                <a:off x="4462" y="1238"/>
                <a:ext cx="239"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cs typeface="+mn-cs"/>
                  </a:rPr>
                  <a:t>&amp;</a:t>
                </a:r>
              </a:p>
            </p:txBody>
          </p:sp>
          <p:sp>
            <p:nvSpPr>
              <p:cNvPr id="1527817" name="Oval 9"/>
              <p:cNvSpPr>
                <a:spLocks noChangeArrowheads="1"/>
              </p:cNvSpPr>
              <p:nvPr/>
            </p:nvSpPr>
            <p:spPr bwMode="auto">
              <a:xfrm>
                <a:off x="4203" y="1151"/>
                <a:ext cx="115" cy="115"/>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27818" name="Line 10"/>
              <p:cNvSpPr>
                <a:spLocks noChangeShapeType="1"/>
              </p:cNvSpPr>
              <p:nvPr/>
            </p:nvSpPr>
            <p:spPr bwMode="auto">
              <a:xfrm>
                <a:off x="3973" y="1209"/>
                <a:ext cx="23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27819" name="Line 11"/>
              <p:cNvSpPr>
                <a:spLocks noChangeShapeType="1"/>
              </p:cNvSpPr>
              <p:nvPr/>
            </p:nvSpPr>
            <p:spPr bwMode="auto">
              <a:xfrm>
                <a:off x="3973" y="1612"/>
                <a:ext cx="345"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27820" name="Line 12"/>
              <p:cNvSpPr>
                <a:spLocks noChangeShapeType="1"/>
              </p:cNvSpPr>
              <p:nvPr/>
            </p:nvSpPr>
            <p:spPr bwMode="auto">
              <a:xfrm>
                <a:off x="4896" y="1410"/>
                <a:ext cx="23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527850" name="Text Box 42"/>
            <p:cNvSpPr txBox="1">
              <a:spLocks noChangeArrowheads="1"/>
            </p:cNvSpPr>
            <p:nvPr/>
          </p:nvSpPr>
          <p:spPr bwMode="auto">
            <a:xfrm>
              <a:off x="3915" y="892"/>
              <a:ext cx="6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z</a:t>
              </a:r>
            </a:p>
          </p:txBody>
        </p:sp>
        <p:sp>
          <p:nvSpPr>
            <p:cNvPr id="1527857" name="Text Box 49"/>
            <p:cNvSpPr txBox="1">
              <a:spLocks noChangeArrowheads="1"/>
            </p:cNvSpPr>
            <p:nvPr/>
          </p:nvSpPr>
          <p:spPr bwMode="auto">
            <a:xfrm>
              <a:off x="3915" y="1295"/>
              <a:ext cx="10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w</a:t>
              </a:r>
            </a:p>
          </p:txBody>
        </p:sp>
        <p:sp>
          <p:nvSpPr>
            <p:cNvPr id="1527867" name="Text Box 59"/>
            <p:cNvSpPr txBox="1">
              <a:spLocks noChangeArrowheads="1"/>
            </p:cNvSpPr>
            <p:nvPr/>
          </p:nvSpPr>
          <p:spPr bwMode="auto">
            <a:xfrm>
              <a:off x="5239" y="978"/>
              <a:ext cx="52" cy="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b="1">
                  <a:cs typeface="+mn-cs"/>
                </a:rPr>
                <a:t>f</a:t>
              </a:r>
            </a:p>
          </p:txBody>
        </p:sp>
      </p:grpSp>
      <p:grpSp>
        <p:nvGrpSpPr>
          <p:cNvPr id="125958" name="Group 62"/>
          <p:cNvGrpSpPr>
            <a:grpSpLocks/>
          </p:cNvGrpSpPr>
          <p:nvPr/>
        </p:nvGrpSpPr>
        <p:grpSpPr bwMode="auto">
          <a:xfrm>
            <a:off x="5483225" y="2787650"/>
            <a:ext cx="3211513" cy="2863850"/>
            <a:chOff x="3570" y="1756"/>
            <a:chExt cx="2023" cy="1804"/>
          </a:xfrm>
        </p:grpSpPr>
        <p:grpSp>
          <p:nvGrpSpPr>
            <p:cNvPr id="125977" name="Group 14"/>
            <p:cNvGrpSpPr>
              <a:grpSpLocks/>
            </p:cNvGrpSpPr>
            <p:nvPr/>
          </p:nvGrpSpPr>
          <p:grpSpPr bwMode="auto">
            <a:xfrm>
              <a:off x="4318" y="2303"/>
              <a:ext cx="1153" cy="749"/>
              <a:chOff x="3973" y="1036"/>
              <a:chExt cx="1153" cy="749"/>
            </a:xfrm>
          </p:grpSpPr>
          <p:sp>
            <p:nvSpPr>
              <p:cNvPr id="1527823" name="Rectangle 15"/>
              <p:cNvSpPr>
                <a:spLocks noChangeArrowheads="1"/>
              </p:cNvSpPr>
              <p:nvPr/>
            </p:nvSpPr>
            <p:spPr bwMode="auto">
              <a:xfrm>
                <a:off x="4318" y="1036"/>
                <a:ext cx="576" cy="749"/>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27824" name="Text Box 16"/>
              <p:cNvSpPr txBox="1">
                <a:spLocks noChangeArrowheads="1"/>
              </p:cNvSpPr>
              <p:nvPr/>
            </p:nvSpPr>
            <p:spPr bwMode="auto">
              <a:xfrm>
                <a:off x="4462" y="1238"/>
                <a:ext cx="239"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cs typeface="+mn-cs"/>
                  </a:rPr>
                  <a:t>&amp;</a:t>
                </a:r>
              </a:p>
            </p:txBody>
          </p:sp>
          <p:sp>
            <p:nvSpPr>
              <p:cNvPr id="1527825" name="Oval 17"/>
              <p:cNvSpPr>
                <a:spLocks noChangeArrowheads="1"/>
              </p:cNvSpPr>
              <p:nvPr/>
            </p:nvSpPr>
            <p:spPr bwMode="auto">
              <a:xfrm>
                <a:off x="4203" y="1151"/>
                <a:ext cx="115" cy="115"/>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27826" name="Line 18"/>
              <p:cNvSpPr>
                <a:spLocks noChangeShapeType="1"/>
              </p:cNvSpPr>
              <p:nvPr/>
            </p:nvSpPr>
            <p:spPr bwMode="auto">
              <a:xfrm>
                <a:off x="3973" y="1209"/>
                <a:ext cx="23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27827" name="Line 19"/>
              <p:cNvSpPr>
                <a:spLocks noChangeShapeType="1"/>
              </p:cNvSpPr>
              <p:nvPr/>
            </p:nvSpPr>
            <p:spPr bwMode="auto">
              <a:xfrm>
                <a:off x="3973" y="1612"/>
                <a:ext cx="345"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27828" name="Line 20"/>
              <p:cNvSpPr>
                <a:spLocks noChangeShapeType="1"/>
              </p:cNvSpPr>
              <p:nvPr/>
            </p:nvSpPr>
            <p:spPr bwMode="auto">
              <a:xfrm>
                <a:off x="4896" y="1410"/>
                <a:ext cx="23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25978" name="Group 41"/>
            <p:cNvGrpSpPr>
              <a:grpSpLocks/>
            </p:cNvGrpSpPr>
            <p:nvPr/>
          </p:nvGrpSpPr>
          <p:grpSpPr bwMode="auto">
            <a:xfrm>
              <a:off x="3973" y="2159"/>
              <a:ext cx="345" cy="461"/>
              <a:chOff x="3973" y="2159"/>
              <a:chExt cx="345" cy="461"/>
            </a:xfrm>
          </p:grpSpPr>
          <p:sp>
            <p:nvSpPr>
              <p:cNvPr id="1527830" name="Rectangle 22"/>
              <p:cNvSpPr>
                <a:spLocks noChangeArrowheads="1"/>
              </p:cNvSpPr>
              <p:nvPr/>
            </p:nvSpPr>
            <p:spPr bwMode="auto">
              <a:xfrm>
                <a:off x="3973" y="2159"/>
                <a:ext cx="345" cy="461"/>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27836" name="Text Box 28"/>
              <p:cNvSpPr txBox="1">
                <a:spLocks noChangeArrowheads="1"/>
              </p:cNvSpPr>
              <p:nvPr/>
            </p:nvSpPr>
            <p:spPr bwMode="auto">
              <a:xfrm>
                <a:off x="4001" y="2416"/>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0</a:t>
                </a:r>
              </a:p>
            </p:txBody>
          </p:sp>
          <p:sp>
            <p:nvSpPr>
              <p:cNvPr id="1527837" name="Text Box 29"/>
              <p:cNvSpPr txBox="1">
                <a:spLocks noChangeArrowheads="1"/>
              </p:cNvSpPr>
              <p:nvPr/>
            </p:nvSpPr>
            <p:spPr bwMode="auto">
              <a:xfrm>
                <a:off x="4001" y="2188"/>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1</a:t>
                </a:r>
              </a:p>
            </p:txBody>
          </p:sp>
        </p:grpSp>
        <p:grpSp>
          <p:nvGrpSpPr>
            <p:cNvPr id="125979" name="Group 31"/>
            <p:cNvGrpSpPr>
              <a:grpSpLocks/>
            </p:cNvGrpSpPr>
            <p:nvPr/>
          </p:nvGrpSpPr>
          <p:grpSpPr bwMode="auto">
            <a:xfrm>
              <a:off x="3973" y="2735"/>
              <a:ext cx="345" cy="461"/>
              <a:chOff x="3973" y="2303"/>
              <a:chExt cx="345" cy="461"/>
            </a:xfrm>
          </p:grpSpPr>
          <p:sp>
            <p:nvSpPr>
              <p:cNvPr id="1527840" name="Rectangle 32"/>
              <p:cNvSpPr>
                <a:spLocks noChangeArrowheads="1"/>
              </p:cNvSpPr>
              <p:nvPr/>
            </p:nvSpPr>
            <p:spPr bwMode="auto">
              <a:xfrm>
                <a:off x="3973" y="2303"/>
                <a:ext cx="345" cy="461"/>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27841" name="Text Box 33"/>
              <p:cNvSpPr txBox="1">
                <a:spLocks noChangeArrowheads="1"/>
              </p:cNvSpPr>
              <p:nvPr/>
            </p:nvSpPr>
            <p:spPr bwMode="auto">
              <a:xfrm>
                <a:off x="4001" y="2560"/>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0</a:t>
                </a:r>
              </a:p>
            </p:txBody>
          </p:sp>
          <p:sp>
            <p:nvSpPr>
              <p:cNvPr id="1527842" name="Text Box 34"/>
              <p:cNvSpPr txBox="1">
                <a:spLocks noChangeArrowheads="1"/>
              </p:cNvSpPr>
              <p:nvPr/>
            </p:nvSpPr>
            <p:spPr bwMode="auto">
              <a:xfrm>
                <a:off x="4001" y="2332"/>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1</a:t>
                </a:r>
              </a:p>
            </p:txBody>
          </p:sp>
        </p:grpSp>
        <p:sp>
          <p:nvSpPr>
            <p:cNvPr id="1527843" name="Line 35"/>
            <p:cNvSpPr>
              <a:spLocks noChangeShapeType="1"/>
            </p:cNvSpPr>
            <p:nvPr/>
          </p:nvSpPr>
          <p:spPr bwMode="auto">
            <a:xfrm>
              <a:off x="4088" y="1928"/>
              <a:ext cx="0"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27844" name="Line 36"/>
            <p:cNvSpPr>
              <a:spLocks noChangeShapeType="1"/>
            </p:cNvSpPr>
            <p:nvPr/>
          </p:nvSpPr>
          <p:spPr bwMode="auto">
            <a:xfrm>
              <a:off x="4202" y="1928"/>
              <a:ext cx="0"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27845" name="Line 37"/>
            <p:cNvSpPr>
              <a:spLocks noChangeShapeType="1"/>
            </p:cNvSpPr>
            <p:nvPr/>
          </p:nvSpPr>
          <p:spPr bwMode="auto">
            <a:xfrm>
              <a:off x="4088" y="3195"/>
              <a:ext cx="0"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27846" name="Line 38"/>
            <p:cNvSpPr>
              <a:spLocks noChangeShapeType="1"/>
            </p:cNvSpPr>
            <p:nvPr/>
          </p:nvSpPr>
          <p:spPr bwMode="auto">
            <a:xfrm>
              <a:off x="4203" y="3195"/>
              <a:ext cx="0"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27851" name="Line 43"/>
            <p:cNvSpPr>
              <a:spLocks noChangeShapeType="1"/>
            </p:cNvSpPr>
            <p:nvPr/>
          </p:nvSpPr>
          <p:spPr bwMode="auto">
            <a:xfrm>
              <a:off x="3685" y="2274"/>
              <a:ext cx="288"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27852" name="Line 44"/>
            <p:cNvSpPr>
              <a:spLocks noChangeShapeType="1"/>
            </p:cNvSpPr>
            <p:nvPr/>
          </p:nvSpPr>
          <p:spPr bwMode="auto">
            <a:xfrm>
              <a:off x="3685" y="2505"/>
              <a:ext cx="288"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27853" name="Line 45"/>
            <p:cNvSpPr>
              <a:spLocks noChangeShapeType="1"/>
            </p:cNvSpPr>
            <p:nvPr/>
          </p:nvSpPr>
          <p:spPr bwMode="auto">
            <a:xfrm>
              <a:off x="3857" y="2850"/>
              <a:ext cx="115"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27854" name="Line 46"/>
            <p:cNvSpPr>
              <a:spLocks noChangeShapeType="1"/>
            </p:cNvSpPr>
            <p:nvPr/>
          </p:nvSpPr>
          <p:spPr bwMode="auto">
            <a:xfrm>
              <a:off x="3800" y="3080"/>
              <a:ext cx="173"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27855" name="Line 47"/>
            <p:cNvSpPr>
              <a:spLocks noChangeShapeType="1"/>
            </p:cNvSpPr>
            <p:nvPr/>
          </p:nvSpPr>
          <p:spPr bwMode="auto">
            <a:xfrm>
              <a:off x="3857" y="2274"/>
              <a:ext cx="0" cy="576"/>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27856" name="Line 48"/>
            <p:cNvSpPr>
              <a:spLocks noChangeShapeType="1"/>
            </p:cNvSpPr>
            <p:nvPr/>
          </p:nvSpPr>
          <p:spPr bwMode="auto">
            <a:xfrm>
              <a:off x="3800" y="2504"/>
              <a:ext cx="0" cy="576"/>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27858" name="Text Box 50"/>
            <p:cNvSpPr txBox="1">
              <a:spLocks noChangeArrowheads="1"/>
            </p:cNvSpPr>
            <p:nvPr/>
          </p:nvSpPr>
          <p:spPr bwMode="auto">
            <a:xfrm>
              <a:off x="3570" y="2188"/>
              <a:ext cx="6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z</a:t>
              </a:r>
            </a:p>
          </p:txBody>
        </p:sp>
        <p:sp>
          <p:nvSpPr>
            <p:cNvPr id="1527859" name="Text Box 51"/>
            <p:cNvSpPr txBox="1">
              <a:spLocks noChangeArrowheads="1"/>
            </p:cNvSpPr>
            <p:nvPr/>
          </p:nvSpPr>
          <p:spPr bwMode="auto">
            <a:xfrm>
              <a:off x="3570" y="2418"/>
              <a:ext cx="10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w</a:t>
              </a:r>
            </a:p>
          </p:txBody>
        </p:sp>
        <p:sp>
          <p:nvSpPr>
            <p:cNvPr id="1527860" name="Text Box 52"/>
            <p:cNvSpPr txBox="1">
              <a:spLocks noChangeArrowheads="1"/>
            </p:cNvSpPr>
            <p:nvPr/>
          </p:nvSpPr>
          <p:spPr bwMode="auto">
            <a:xfrm>
              <a:off x="4001" y="1756"/>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a</a:t>
              </a:r>
            </a:p>
          </p:txBody>
        </p:sp>
        <p:sp>
          <p:nvSpPr>
            <p:cNvPr id="1527861" name="Text Box 53"/>
            <p:cNvSpPr txBox="1">
              <a:spLocks noChangeArrowheads="1"/>
            </p:cNvSpPr>
            <p:nvPr/>
          </p:nvSpPr>
          <p:spPr bwMode="auto">
            <a:xfrm>
              <a:off x="4203" y="1756"/>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c</a:t>
              </a:r>
            </a:p>
          </p:txBody>
        </p:sp>
        <p:sp>
          <p:nvSpPr>
            <p:cNvPr id="1527862" name="Text Box 54"/>
            <p:cNvSpPr txBox="1">
              <a:spLocks noChangeArrowheads="1"/>
            </p:cNvSpPr>
            <p:nvPr/>
          </p:nvSpPr>
          <p:spPr bwMode="auto">
            <a:xfrm>
              <a:off x="3998" y="3368"/>
              <a:ext cx="8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b</a:t>
              </a:r>
            </a:p>
          </p:txBody>
        </p:sp>
        <p:sp>
          <p:nvSpPr>
            <p:cNvPr id="1527863" name="Text Box 55"/>
            <p:cNvSpPr txBox="1">
              <a:spLocks noChangeArrowheads="1"/>
            </p:cNvSpPr>
            <p:nvPr/>
          </p:nvSpPr>
          <p:spPr bwMode="auto">
            <a:xfrm>
              <a:off x="4200" y="3368"/>
              <a:ext cx="8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d</a:t>
              </a:r>
            </a:p>
          </p:txBody>
        </p:sp>
        <p:sp>
          <p:nvSpPr>
            <p:cNvPr id="1527865" name="Text Box 57"/>
            <p:cNvSpPr txBox="1">
              <a:spLocks noChangeArrowheads="1"/>
            </p:cNvSpPr>
            <p:nvPr/>
          </p:nvSpPr>
          <p:spPr bwMode="auto">
            <a:xfrm>
              <a:off x="4433" y="2275"/>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x</a:t>
              </a:r>
            </a:p>
          </p:txBody>
        </p:sp>
        <p:sp>
          <p:nvSpPr>
            <p:cNvPr id="1527866" name="Text Box 58"/>
            <p:cNvSpPr txBox="1">
              <a:spLocks noChangeArrowheads="1"/>
            </p:cNvSpPr>
            <p:nvPr/>
          </p:nvSpPr>
          <p:spPr bwMode="auto">
            <a:xfrm>
              <a:off x="4433" y="2678"/>
              <a:ext cx="7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2000" b="1">
                  <a:cs typeface="+mn-cs"/>
                </a:rPr>
                <a:t>y</a:t>
              </a:r>
            </a:p>
          </p:txBody>
        </p:sp>
        <p:sp>
          <p:nvSpPr>
            <p:cNvPr id="1527869" name="Text Box 61"/>
            <p:cNvSpPr txBox="1">
              <a:spLocks noChangeArrowheads="1"/>
            </p:cNvSpPr>
            <p:nvPr/>
          </p:nvSpPr>
          <p:spPr bwMode="auto">
            <a:xfrm>
              <a:off x="5470" y="2474"/>
              <a:ext cx="123" cy="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b="1">
                  <a:cs typeface="+mn-cs"/>
                </a:rPr>
                <a:t>G</a:t>
              </a:r>
            </a:p>
          </p:txBody>
        </p:sp>
      </p:grpSp>
      <p:grpSp>
        <p:nvGrpSpPr>
          <p:cNvPr id="1527878" name="Group 70"/>
          <p:cNvGrpSpPr>
            <a:grpSpLocks/>
          </p:cNvGrpSpPr>
          <p:nvPr/>
        </p:nvGrpSpPr>
        <p:grpSpPr bwMode="auto">
          <a:xfrm>
            <a:off x="6122988" y="3614738"/>
            <a:ext cx="549275" cy="320675"/>
            <a:chOff x="3857" y="2277"/>
            <a:chExt cx="346" cy="202"/>
          </a:xfrm>
        </p:grpSpPr>
        <p:sp>
          <p:nvSpPr>
            <p:cNvPr id="1527872" name="Line 64"/>
            <p:cNvSpPr>
              <a:spLocks noChangeShapeType="1"/>
            </p:cNvSpPr>
            <p:nvPr/>
          </p:nvSpPr>
          <p:spPr bwMode="auto">
            <a:xfrm>
              <a:off x="3857" y="2277"/>
              <a:ext cx="173" cy="0"/>
            </a:xfrm>
            <a:prstGeom prst="line">
              <a:avLst/>
            </a:prstGeom>
            <a:noFill/>
            <a:ln w="254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27873" name="Line 65"/>
            <p:cNvSpPr>
              <a:spLocks noChangeShapeType="1"/>
            </p:cNvSpPr>
            <p:nvPr/>
          </p:nvSpPr>
          <p:spPr bwMode="auto">
            <a:xfrm>
              <a:off x="4030" y="2277"/>
              <a:ext cx="0" cy="202"/>
            </a:xfrm>
            <a:prstGeom prst="line">
              <a:avLst/>
            </a:prstGeom>
            <a:noFill/>
            <a:ln w="254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27874" name="Line 66"/>
            <p:cNvSpPr>
              <a:spLocks noChangeShapeType="1"/>
            </p:cNvSpPr>
            <p:nvPr/>
          </p:nvSpPr>
          <p:spPr bwMode="auto">
            <a:xfrm>
              <a:off x="4030" y="2476"/>
              <a:ext cx="173" cy="0"/>
            </a:xfrm>
            <a:prstGeom prst="line">
              <a:avLst/>
            </a:prstGeom>
            <a:noFill/>
            <a:ln w="254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527883" name="Group 75"/>
          <p:cNvGrpSpPr>
            <a:grpSpLocks/>
          </p:cNvGrpSpPr>
          <p:nvPr/>
        </p:nvGrpSpPr>
        <p:grpSpPr bwMode="auto">
          <a:xfrm>
            <a:off x="6122988" y="3930650"/>
            <a:ext cx="549275" cy="46038"/>
            <a:chOff x="3857" y="2476"/>
            <a:chExt cx="346" cy="29"/>
          </a:xfrm>
        </p:grpSpPr>
        <p:sp>
          <p:nvSpPr>
            <p:cNvPr id="1527880" name="Line 72"/>
            <p:cNvSpPr>
              <a:spLocks noChangeShapeType="1"/>
            </p:cNvSpPr>
            <p:nvPr/>
          </p:nvSpPr>
          <p:spPr bwMode="auto">
            <a:xfrm>
              <a:off x="3857" y="2502"/>
              <a:ext cx="173" cy="0"/>
            </a:xfrm>
            <a:prstGeom prst="line">
              <a:avLst/>
            </a:prstGeom>
            <a:noFill/>
            <a:ln w="25400">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27881" name="Line 73"/>
            <p:cNvSpPr>
              <a:spLocks noChangeShapeType="1"/>
            </p:cNvSpPr>
            <p:nvPr/>
          </p:nvSpPr>
          <p:spPr bwMode="auto">
            <a:xfrm>
              <a:off x="4030" y="2476"/>
              <a:ext cx="0" cy="29"/>
            </a:xfrm>
            <a:prstGeom prst="line">
              <a:avLst/>
            </a:prstGeom>
            <a:noFill/>
            <a:ln w="25400">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27882" name="Line 74"/>
            <p:cNvSpPr>
              <a:spLocks noChangeShapeType="1"/>
            </p:cNvSpPr>
            <p:nvPr/>
          </p:nvSpPr>
          <p:spPr bwMode="auto">
            <a:xfrm>
              <a:off x="4030" y="2476"/>
              <a:ext cx="173" cy="0"/>
            </a:xfrm>
            <a:prstGeom prst="line">
              <a:avLst/>
            </a:prstGeom>
            <a:noFill/>
            <a:ln w="25400">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527887" name="Group 79"/>
          <p:cNvGrpSpPr>
            <a:grpSpLocks/>
          </p:cNvGrpSpPr>
          <p:nvPr/>
        </p:nvGrpSpPr>
        <p:grpSpPr bwMode="auto">
          <a:xfrm>
            <a:off x="6122988" y="4570413"/>
            <a:ext cx="549275" cy="320675"/>
            <a:chOff x="3857" y="2879"/>
            <a:chExt cx="346" cy="202"/>
          </a:xfrm>
        </p:grpSpPr>
        <p:sp>
          <p:nvSpPr>
            <p:cNvPr id="1527884" name="Line 76"/>
            <p:cNvSpPr>
              <a:spLocks noChangeShapeType="1"/>
            </p:cNvSpPr>
            <p:nvPr/>
          </p:nvSpPr>
          <p:spPr bwMode="auto">
            <a:xfrm>
              <a:off x="3857" y="3078"/>
              <a:ext cx="173" cy="0"/>
            </a:xfrm>
            <a:prstGeom prst="line">
              <a:avLst/>
            </a:prstGeom>
            <a:noFill/>
            <a:ln w="254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27885" name="Line 77"/>
            <p:cNvSpPr>
              <a:spLocks noChangeShapeType="1"/>
            </p:cNvSpPr>
            <p:nvPr/>
          </p:nvSpPr>
          <p:spPr bwMode="auto">
            <a:xfrm>
              <a:off x="4030" y="2879"/>
              <a:ext cx="0" cy="202"/>
            </a:xfrm>
            <a:prstGeom prst="line">
              <a:avLst/>
            </a:prstGeom>
            <a:noFill/>
            <a:ln w="254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27886" name="Line 78"/>
            <p:cNvSpPr>
              <a:spLocks noChangeShapeType="1"/>
            </p:cNvSpPr>
            <p:nvPr/>
          </p:nvSpPr>
          <p:spPr bwMode="auto">
            <a:xfrm>
              <a:off x="4030" y="2881"/>
              <a:ext cx="173" cy="0"/>
            </a:xfrm>
            <a:prstGeom prst="line">
              <a:avLst/>
            </a:prstGeom>
            <a:noFill/>
            <a:ln w="254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527879" name="Group 71"/>
          <p:cNvGrpSpPr>
            <a:grpSpLocks/>
          </p:cNvGrpSpPr>
          <p:nvPr/>
        </p:nvGrpSpPr>
        <p:grpSpPr bwMode="auto">
          <a:xfrm>
            <a:off x="6122988" y="4524375"/>
            <a:ext cx="549275" cy="46038"/>
            <a:chOff x="3857" y="2850"/>
            <a:chExt cx="346" cy="29"/>
          </a:xfrm>
        </p:grpSpPr>
        <p:sp>
          <p:nvSpPr>
            <p:cNvPr id="1527875" name="Line 67"/>
            <p:cNvSpPr>
              <a:spLocks noChangeShapeType="1"/>
            </p:cNvSpPr>
            <p:nvPr/>
          </p:nvSpPr>
          <p:spPr bwMode="auto">
            <a:xfrm>
              <a:off x="3857" y="2850"/>
              <a:ext cx="173" cy="0"/>
            </a:xfrm>
            <a:prstGeom prst="line">
              <a:avLst/>
            </a:prstGeom>
            <a:noFill/>
            <a:ln w="25400">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27876" name="Line 68"/>
            <p:cNvSpPr>
              <a:spLocks noChangeShapeType="1"/>
            </p:cNvSpPr>
            <p:nvPr/>
          </p:nvSpPr>
          <p:spPr bwMode="auto">
            <a:xfrm>
              <a:off x="4036" y="2850"/>
              <a:ext cx="0" cy="29"/>
            </a:xfrm>
            <a:prstGeom prst="line">
              <a:avLst/>
            </a:prstGeom>
            <a:noFill/>
            <a:ln w="25400">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27877" name="Line 69"/>
            <p:cNvSpPr>
              <a:spLocks noChangeShapeType="1"/>
            </p:cNvSpPr>
            <p:nvPr/>
          </p:nvSpPr>
          <p:spPr bwMode="auto">
            <a:xfrm>
              <a:off x="4030" y="2879"/>
              <a:ext cx="173" cy="0"/>
            </a:xfrm>
            <a:prstGeom prst="line">
              <a:avLst/>
            </a:prstGeom>
            <a:noFill/>
            <a:ln w="25400">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527889" name="Oval 81"/>
          <p:cNvSpPr>
            <a:spLocks noChangeArrowheads="1"/>
          </p:cNvSpPr>
          <p:nvPr/>
        </p:nvSpPr>
        <p:spPr bwMode="auto">
          <a:xfrm>
            <a:off x="6486525" y="4510088"/>
            <a:ext cx="119063" cy="123825"/>
          </a:xfrm>
          <a:prstGeom prst="ellipse">
            <a:avLst/>
          </a:prstGeom>
          <a:solidFill>
            <a:srgbClr val="FFFFFF"/>
          </a:solidFill>
          <a:ln w="25400">
            <a:solidFill>
              <a:schemeClr val="hlink"/>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27890" name="Oval 82"/>
          <p:cNvSpPr>
            <a:spLocks noChangeArrowheads="1"/>
          </p:cNvSpPr>
          <p:nvPr/>
        </p:nvSpPr>
        <p:spPr bwMode="auto">
          <a:xfrm>
            <a:off x="6505575" y="3871913"/>
            <a:ext cx="119063" cy="123825"/>
          </a:xfrm>
          <a:prstGeom prst="ellipse">
            <a:avLst/>
          </a:prstGeom>
          <a:solidFill>
            <a:srgbClr val="FFFFFF"/>
          </a:solidFill>
          <a:ln w="25400">
            <a:solidFill>
              <a:schemeClr val="hlink"/>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27811">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2781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2781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2787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278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2788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27879"/>
                                        </p:tgtEl>
                                        <p:attrNameLst>
                                          <p:attrName>style.visibility</p:attrName>
                                        </p:attrNameLst>
                                      </p:cBhvr>
                                      <p:to>
                                        <p:strVal val="visible"/>
                                      </p:to>
                                    </p:set>
                                  </p:childTnLst>
                                </p:cTn>
                              </p:par>
                              <p:par>
                                <p:cTn id="29" presetID="9" presetClass="emph" presetSubtype="0" nodeType="withEffect">
                                  <p:stCondLst>
                                    <p:cond delay="0"/>
                                  </p:stCondLst>
                                  <p:childTnLst>
                                    <p:set>
                                      <p:cBhvr rctx="PPT">
                                        <p:cTn id="30" dur="indefinite"/>
                                        <p:tgtEl>
                                          <p:spTgt spid="1527878"/>
                                        </p:tgtEl>
                                        <p:attrNameLst>
                                          <p:attrName>style.opacity</p:attrName>
                                        </p:attrNameLst>
                                      </p:cBhvr>
                                      <p:to>
                                        <p:strVal val="0.5"/>
                                      </p:to>
                                    </p:set>
                                    <p:animEffect filter="image" prLst="opacity: 0.5">
                                      <p:cBhvr rctx="IE">
                                        <p:cTn id="31" dur="indefinite"/>
                                        <p:tgtEl>
                                          <p:spTgt spid="1527878"/>
                                        </p:tgtEl>
                                      </p:cBhvr>
                                    </p:animEffect>
                                  </p:childTnLst>
                                </p:cTn>
                              </p:par>
                              <p:par>
                                <p:cTn id="32" presetID="9" presetClass="emph" presetSubtype="0" nodeType="withEffect">
                                  <p:stCondLst>
                                    <p:cond delay="0"/>
                                  </p:stCondLst>
                                  <p:childTnLst>
                                    <p:set>
                                      <p:cBhvr rctx="PPT">
                                        <p:cTn id="33" dur="indefinite"/>
                                        <p:tgtEl>
                                          <p:spTgt spid="1527887"/>
                                        </p:tgtEl>
                                        <p:attrNameLst>
                                          <p:attrName>style.opacity</p:attrName>
                                        </p:attrNameLst>
                                      </p:cBhvr>
                                      <p:to>
                                        <p:strVal val="0.5"/>
                                      </p:to>
                                    </p:set>
                                    <p:animEffect filter="image" prLst="opacity: 0.5">
                                      <p:cBhvr rctx="IE">
                                        <p:cTn id="34" dur="indefinite"/>
                                        <p:tgtEl>
                                          <p:spTgt spid="1527887"/>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152789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278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7889" grpId="0" animBg="1"/>
      <p:bldP spid="152789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 Giovanni De Micheli</a:t>
            </a:r>
          </a:p>
        </p:txBody>
      </p:sp>
      <p:sp>
        <p:nvSpPr>
          <p:cNvPr id="5" name="Slide Number Placeholder 4"/>
          <p:cNvSpPr>
            <a:spLocks noGrp="1"/>
          </p:cNvSpPr>
          <p:nvPr>
            <p:ph type="sldNum" sz="quarter" idx="11"/>
          </p:nvPr>
        </p:nvSpPr>
        <p:spPr/>
        <p:txBody>
          <a:bodyPr/>
          <a:lstStyle/>
          <a:p>
            <a:pPr>
              <a:defRPr/>
            </a:pPr>
            <a:fld id="{2CF5F328-583D-AB43-855B-B36118B6FE87}" type="slidenum">
              <a:rPr lang="en-US"/>
              <a:pPr>
                <a:defRPr/>
              </a:pPr>
              <a:t>54</a:t>
            </a:fld>
            <a:endParaRPr lang="en-US"/>
          </a:p>
        </p:txBody>
      </p:sp>
      <p:sp>
        <p:nvSpPr>
          <p:cNvPr id="1523714" name="Rectangle 2"/>
          <p:cNvSpPr>
            <a:spLocks noGrp="1" noChangeArrowheads="1"/>
          </p:cNvSpPr>
          <p:nvPr>
            <p:ph type="title"/>
          </p:nvPr>
        </p:nvSpPr>
        <p:spPr/>
        <p:txBody>
          <a:bodyPr/>
          <a:lstStyle/>
          <a:p>
            <a:pPr>
              <a:defRPr/>
            </a:pPr>
            <a:r>
              <a:rPr lang="en-US">
                <a:cs typeface="+mj-cs"/>
              </a:rPr>
              <a:t>Extended matching</a:t>
            </a:r>
          </a:p>
        </p:txBody>
      </p:sp>
      <p:sp>
        <p:nvSpPr>
          <p:cNvPr id="1523715" name="Rectangle 3"/>
          <p:cNvSpPr>
            <a:spLocks noGrp="1" noChangeArrowheads="1"/>
          </p:cNvSpPr>
          <p:nvPr>
            <p:ph type="body" idx="1"/>
          </p:nvPr>
        </p:nvSpPr>
        <p:spPr>
          <a:xfrm>
            <a:off x="184150" y="1069975"/>
            <a:ext cx="8915400" cy="5248275"/>
          </a:xfrm>
        </p:spPr>
        <p:txBody>
          <a:bodyPr/>
          <a:lstStyle/>
          <a:p>
            <a:pPr>
              <a:defRPr/>
            </a:pPr>
            <a:r>
              <a:rPr lang="en-US" dirty="0">
                <a:cs typeface="+mn-cs"/>
              </a:rPr>
              <a:t>Extended matching captures implicitly all possible matches</a:t>
            </a:r>
          </a:p>
          <a:p>
            <a:pPr>
              <a:defRPr/>
            </a:pPr>
            <a:r>
              <a:rPr lang="en-US" dirty="0">
                <a:cs typeface="+mn-cs"/>
              </a:rPr>
              <a:t>No extra burden when exploiting </a:t>
            </a:r>
            <a:r>
              <a:rPr lang="en-US" i="1" dirty="0">
                <a:cs typeface="+mn-cs"/>
              </a:rPr>
              <a:t>don</a:t>
            </a:r>
            <a:r>
              <a:rPr lang="ja-JP" altLang="en-US" i="1" dirty="0">
                <a:latin typeface="Arial"/>
                <a:cs typeface="+mn-cs"/>
              </a:rPr>
              <a:t>’</a:t>
            </a:r>
            <a:r>
              <a:rPr lang="en-US" i="1" dirty="0">
                <a:cs typeface="+mn-cs"/>
              </a:rPr>
              <a:t>t care</a:t>
            </a:r>
            <a:r>
              <a:rPr lang="en-US" dirty="0">
                <a:cs typeface="+mn-cs"/>
              </a:rPr>
              <a:t> sets</a:t>
            </a:r>
          </a:p>
          <a:p>
            <a:pPr>
              <a:defRPr/>
            </a:pPr>
            <a:r>
              <a:rPr lang="en-US" dirty="0">
                <a:solidFill>
                  <a:schemeClr val="tx2"/>
                </a:solidFill>
                <a:cs typeface="+mn-cs"/>
              </a:rPr>
              <a:t>M (c)  =  </a:t>
            </a:r>
            <a:r>
              <a:rPr lang="en-US" dirty="0">
                <a:solidFill>
                  <a:schemeClr val="tx2"/>
                </a:solidFill>
                <a:cs typeface="+mn-cs"/>
                <a:sym typeface="Symbol" charset="0"/>
              </a:rPr>
              <a:t></a:t>
            </a:r>
            <a:r>
              <a:rPr lang="en-US" baseline="-25000" dirty="0">
                <a:solidFill>
                  <a:schemeClr val="tx2"/>
                </a:solidFill>
                <a:cs typeface="+mn-cs"/>
                <a:sym typeface="Symbol" charset="0"/>
              </a:rPr>
              <a:t>x</a:t>
            </a:r>
            <a:r>
              <a:rPr lang="en-US" dirty="0">
                <a:solidFill>
                  <a:schemeClr val="tx2"/>
                </a:solidFill>
                <a:cs typeface="+mn-cs"/>
                <a:sym typeface="Symbol" charset="0"/>
              </a:rPr>
              <a:t> [ G(</a:t>
            </a:r>
            <a:r>
              <a:rPr lang="en-US" dirty="0" err="1">
                <a:solidFill>
                  <a:schemeClr val="tx2"/>
                </a:solidFill>
                <a:cs typeface="+mn-cs"/>
                <a:sym typeface="Symbol" charset="0"/>
              </a:rPr>
              <a:t>x,c</a:t>
            </a:r>
            <a:r>
              <a:rPr lang="en-US" dirty="0">
                <a:solidFill>
                  <a:schemeClr val="tx2"/>
                </a:solidFill>
                <a:cs typeface="+mn-cs"/>
                <a:sym typeface="Symbol" charset="0"/>
              </a:rPr>
              <a:t>)     </a:t>
            </a:r>
            <a:r>
              <a:rPr lang="en-US" dirty="0">
                <a:solidFill>
                  <a:schemeClr val="tx2"/>
                </a:solidFill>
                <a:cs typeface="+mn-cs"/>
              </a:rPr>
              <a:t>f(x) + </a:t>
            </a:r>
            <a:r>
              <a:rPr lang="en-US" dirty="0" err="1">
                <a:solidFill>
                  <a:schemeClr val="tx2"/>
                </a:solidFill>
                <a:cs typeface="+mn-cs"/>
              </a:rPr>
              <a:t>f</a:t>
            </a:r>
            <a:r>
              <a:rPr lang="en-US" baseline="-25000" dirty="0" err="1">
                <a:solidFill>
                  <a:schemeClr val="tx2"/>
                </a:solidFill>
                <a:cs typeface="+mn-cs"/>
              </a:rPr>
              <a:t>DC</a:t>
            </a:r>
            <a:r>
              <a:rPr lang="en-US" dirty="0">
                <a:solidFill>
                  <a:schemeClr val="tx2"/>
                </a:solidFill>
                <a:cs typeface="+mn-cs"/>
              </a:rPr>
              <a:t>(x) ]</a:t>
            </a:r>
          </a:p>
          <a:p>
            <a:pPr>
              <a:defRPr/>
            </a:pPr>
            <a:r>
              <a:rPr lang="en-US" dirty="0">
                <a:cs typeface="+mn-cs"/>
              </a:rPr>
              <a:t>Efficient BDD representation</a:t>
            </a:r>
          </a:p>
          <a:p>
            <a:pPr>
              <a:defRPr/>
            </a:pPr>
            <a:r>
              <a:rPr lang="en-US" dirty="0">
                <a:cs typeface="+mn-cs"/>
              </a:rPr>
              <a:t>Extensions:</a:t>
            </a:r>
          </a:p>
          <a:p>
            <a:pPr lvl="1">
              <a:defRPr/>
            </a:pPr>
            <a:r>
              <a:rPr lang="en-US" dirty="0"/>
              <a:t>Support multiple-output matching</a:t>
            </a:r>
          </a:p>
          <a:p>
            <a:pPr lvl="1">
              <a:defRPr/>
            </a:pPr>
            <a:r>
              <a:rPr lang="en-US" dirty="0"/>
              <a:t>Full library representation</a:t>
            </a:r>
          </a:p>
        </p:txBody>
      </p:sp>
      <p:grpSp>
        <p:nvGrpSpPr>
          <p:cNvPr id="6" name="Group 5"/>
          <p:cNvGrpSpPr/>
          <p:nvPr/>
        </p:nvGrpSpPr>
        <p:grpSpPr>
          <a:xfrm>
            <a:off x="3239562" y="2595052"/>
            <a:ext cx="241300" cy="369332"/>
            <a:chOff x="3569759" y="2307185"/>
            <a:chExt cx="241300" cy="369332"/>
          </a:xfrm>
        </p:grpSpPr>
        <p:sp>
          <p:nvSpPr>
            <p:cNvPr id="7" name="Text Box 207"/>
            <p:cNvSpPr txBox="1">
              <a:spLocks noChangeArrowheads="1"/>
            </p:cNvSpPr>
            <p:nvPr/>
          </p:nvSpPr>
          <p:spPr bwMode="auto">
            <a:xfrm>
              <a:off x="3569759" y="2307185"/>
              <a:ext cx="22754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0" tIns="0" rIns="0" bIns="0">
              <a:spAutoFit/>
            </a:bodyPr>
            <a:lstStyle/>
            <a:p>
              <a:r>
                <a:rPr lang="en-US" i="0" dirty="0">
                  <a:solidFill>
                    <a:schemeClr val="bg2">
                      <a:lumMod val="75000"/>
                    </a:schemeClr>
                  </a:solidFill>
                  <a:sym typeface="Symbol" charset="0"/>
                </a:rPr>
                <a:t></a:t>
              </a:r>
              <a:endParaRPr lang="en-US" i="0" baseline="-25000" dirty="0">
                <a:solidFill>
                  <a:schemeClr val="bg2">
                    <a:lumMod val="75000"/>
                  </a:schemeClr>
                </a:solidFill>
              </a:endParaRPr>
            </a:p>
          </p:txBody>
        </p:sp>
        <p:sp>
          <p:nvSpPr>
            <p:cNvPr id="8" name="Line 208"/>
            <p:cNvSpPr>
              <a:spLocks noChangeShapeType="1"/>
            </p:cNvSpPr>
            <p:nvPr/>
          </p:nvSpPr>
          <p:spPr bwMode="auto">
            <a:xfrm>
              <a:off x="3582459" y="2384973"/>
              <a:ext cx="228600" cy="0"/>
            </a:xfrm>
            <a:prstGeom prst="line">
              <a:avLst/>
            </a:prstGeom>
            <a:noFill/>
            <a:ln w="25400">
              <a:solidFill>
                <a:schemeClr val="bg2">
                  <a:lumMod val="7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chemeClr val="bg2">
                    <a:lumMod val="75000"/>
                  </a:schemeClr>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3"/>
          <p:cNvSpPr>
            <a:spLocks noGrp="1"/>
          </p:cNvSpPr>
          <p:nvPr>
            <p:ph type="ftr" sz="quarter" idx="10"/>
          </p:nvPr>
        </p:nvSpPr>
        <p:spPr/>
        <p:txBody>
          <a:bodyPr/>
          <a:lstStyle/>
          <a:p>
            <a:pPr>
              <a:defRPr/>
            </a:pPr>
            <a:r>
              <a:rPr lang="en-US"/>
              <a:t>(c) Giovanni De Micheli</a:t>
            </a:r>
          </a:p>
        </p:txBody>
      </p:sp>
      <p:sp>
        <p:nvSpPr>
          <p:cNvPr id="23" name="Slide Number Placeholder 4"/>
          <p:cNvSpPr>
            <a:spLocks noGrp="1"/>
          </p:cNvSpPr>
          <p:nvPr>
            <p:ph type="sldNum" sz="quarter" idx="11"/>
          </p:nvPr>
        </p:nvSpPr>
        <p:spPr/>
        <p:txBody>
          <a:bodyPr/>
          <a:lstStyle/>
          <a:p>
            <a:pPr>
              <a:defRPr/>
            </a:pPr>
            <a:fld id="{56F86BCB-22A6-6243-8129-88BE3E578842}" type="slidenum">
              <a:rPr lang="en-US"/>
              <a:pPr>
                <a:defRPr/>
              </a:pPr>
              <a:t>55</a:t>
            </a:fld>
            <a:endParaRPr lang="en-US"/>
          </a:p>
        </p:txBody>
      </p:sp>
      <p:sp>
        <p:nvSpPr>
          <p:cNvPr id="1553410" name="Rectangle 2"/>
          <p:cNvSpPr>
            <a:spLocks noGrp="1" noChangeArrowheads="1"/>
          </p:cNvSpPr>
          <p:nvPr>
            <p:ph type="title"/>
          </p:nvPr>
        </p:nvSpPr>
        <p:spPr/>
        <p:txBody>
          <a:bodyPr/>
          <a:lstStyle/>
          <a:p>
            <a:pPr>
              <a:defRPr/>
            </a:pPr>
            <a:r>
              <a:rPr lang="en-US">
                <a:cs typeface="+mj-cs"/>
              </a:rPr>
              <a:t>Full library model</a:t>
            </a:r>
          </a:p>
        </p:txBody>
      </p:sp>
      <p:sp>
        <p:nvSpPr>
          <p:cNvPr id="1553411" name="Rectangle 3"/>
          <p:cNvSpPr>
            <a:spLocks noGrp="1" noChangeArrowheads="1"/>
          </p:cNvSpPr>
          <p:nvPr>
            <p:ph type="body" idx="1"/>
          </p:nvPr>
        </p:nvSpPr>
        <p:spPr/>
        <p:txBody>
          <a:bodyPr/>
          <a:lstStyle/>
          <a:p>
            <a:pPr>
              <a:defRPr/>
            </a:pPr>
            <a:r>
              <a:rPr lang="en-US" dirty="0">
                <a:cs typeface="+mn-cs"/>
              </a:rPr>
              <a:t>Represent full library with </a:t>
            </a:r>
            <a:r>
              <a:rPr lang="en-US" dirty="0">
                <a:solidFill>
                  <a:schemeClr val="tx2"/>
                </a:solidFill>
                <a:cs typeface="+mn-cs"/>
              </a:rPr>
              <a:t>L(</a:t>
            </a:r>
            <a:r>
              <a:rPr lang="en-US" dirty="0" err="1">
                <a:solidFill>
                  <a:schemeClr val="tx2"/>
                </a:solidFill>
                <a:cs typeface="+mn-cs"/>
              </a:rPr>
              <a:t>x,c</a:t>
            </a:r>
            <a:r>
              <a:rPr lang="en-US" dirty="0">
                <a:solidFill>
                  <a:schemeClr val="tx2"/>
                </a:solidFill>
                <a:cs typeface="+mn-cs"/>
              </a:rPr>
              <a:t>)</a:t>
            </a:r>
          </a:p>
          <a:p>
            <a:pPr lvl="1">
              <a:defRPr/>
            </a:pPr>
            <a:r>
              <a:rPr lang="en-US" dirty="0"/>
              <a:t>One single (large) BDD</a:t>
            </a:r>
          </a:p>
          <a:p>
            <a:pPr>
              <a:defRPr/>
            </a:pPr>
            <a:r>
              <a:rPr lang="en-US" dirty="0">
                <a:cs typeface="+mn-cs"/>
              </a:rPr>
              <a:t>Visual intuition</a:t>
            </a:r>
          </a:p>
          <a:p>
            <a:pPr lvl="1">
              <a:defRPr/>
            </a:pPr>
            <a:r>
              <a:rPr lang="en-US" dirty="0"/>
              <a:t>All composite cells connected to a MUX</a:t>
            </a:r>
          </a:p>
          <a:p>
            <a:pPr>
              <a:defRPr/>
            </a:pPr>
            <a:r>
              <a:rPr lang="en-US" dirty="0">
                <a:cs typeface="+mn-cs"/>
              </a:rPr>
              <a:t>Compare cluster to library </a:t>
            </a:r>
            <a:r>
              <a:rPr lang="en-US" dirty="0">
                <a:solidFill>
                  <a:schemeClr val="tx2"/>
                </a:solidFill>
                <a:cs typeface="+mn-cs"/>
              </a:rPr>
              <a:t>L(</a:t>
            </a:r>
            <a:r>
              <a:rPr lang="en-US" dirty="0" err="1">
                <a:solidFill>
                  <a:schemeClr val="tx2"/>
                </a:solidFill>
                <a:cs typeface="+mn-cs"/>
              </a:rPr>
              <a:t>x,c</a:t>
            </a:r>
            <a:r>
              <a:rPr lang="en-US" dirty="0">
                <a:solidFill>
                  <a:schemeClr val="tx2"/>
                </a:solidFill>
                <a:cs typeface="+mn-cs"/>
              </a:rPr>
              <a:t>)</a:t>
            </a:r>
          </a:p>
          <a:p>
            <a:pPr lvl="1">
              <a:defRPr/>
            </a:pPr>
            <a:r>
              <a:rPr lang="en-US" dirty="0">
                <a:solidFill>
                  <a:schemeClr val="tx2"/>
                </a:solidFill>
              </a:rPr>
              <a:t>M (c)  =  </a:t>
            </a:r>
            <a:r>
              <a:rPr lang="en-US" dirty="0">
                <a:solidFill>
                  <a:schemeClr val="tx2"/>
                </a:solidFill>
                <a:sym typeface="Symbol" charset="0"/>
              </a:rPr>
              <a:t></a:t>
            </a:r>
            <a:r>
              <a:rPr lang="en-US" baseline="-25000" dirty="0">
                <a:solidFill>
                  <a:schemeClr val="tx2"/>
                </a:solidFill>
                <a:sym typeface="Symbol" charset="0"/>
              </a:rPr>
              <a:t>x</a:t>
            </a:r>
            <a:r>
              <a:rPr lang="en-US" dirty="0">
                <a:solidFill>
                  <a:schemeClr val="tx2"/>
                </a:solidFill>
                <a:sym typeface="Symbol" charset="0"/>
              </a:rPr>
              <a:t> [ L(</a:t>
            </a:r>
            <a:r>
              <a:rPr lang="en-US" dirty="0" err="1">
                <a:solidFill>
                  <a:schemeClr val="tx2"/>
                </a:solidFill>
                <a:sym typeface="Symbol" charset="0"/>
              </a:rPr>
              <a:t>x,c</a:t>
            </a:r>
            <a:r>
              <a:rPr lang="en-US" dirty="0">
                <a:solidFill>
                  <a:schemeClr val="tx2"/>
                </a:solidFill>
                <a:sym typeface="Symbol" charset="0"/>
              </a:rPr>
              <a:t>)     </a:t>
            </a:r>
            <a:r>
              <a:rPr lang="en-US" dirty="0">
                <a:solidFill>
                  <a:schemeClr val="tx2"/>
                </a:solidFill>
              </a:rPr>
              <a:t>f(x) + </a:t>
            </a:r>
            <a:r>
              <a:rPr lang="en-US" dirty="0" err="1">
                <a:solidFill>
                  <a:schemeClr val="tx2"/>
                </a:solidFill>
              </a:rPr>
              <a:t>f</a:t>
            </a:r>
            <a:r>
              <a:rPr lang="en-US" baseline="-25000" dirty="0" err="1">
                <a:solidFill>
                  <a:schemeClr val="tx2"/>
                </a:solidFill>
              </a:rPr>
              <a:t>DC</a:t>
            </a:r>
            <a:r>
              <a:rPr lang="en-US" dirty="0">
                <a:solidFill>
                  <a:schemeClr val="tx2"/>
                </a:solidFill>
              </a:rPr>
              <a:t>(x) ]</a:t>
            </a:r>
            <a:endParaRPr lang="en-US" dirty="0"/>
          </a:p>
          <a:p>
            <a:pPr lvl="1">
              <a:defRPr/>
            </a:pPr>
            <a:r>
              <a:rPr lang="en-US" dirty="0"/>
              <a:t>Vector </a:t>
            </a:r>
            <a:r>
              <a:rPr lang="en-US" dirty="0">
                <a:solidFill>
                  <a:schemeClr val="bg2"/>
                </a:solidFill>
              </a:rPr>
              <a:t>c</a:t>
            </a:r>
            <a:r>
              <a:rPr lang="en-US" dirty="0"/>
              <a:t> determines:</a:t>
            </a:r>
          </a:p>
          <a:p>
            <a:pPr lvl="2">
              <a:defRPr/>
            </a:pPr>
            <a:r>
              <a:rPr lang="en-US" dirty="0"/>
              <a:t>Feasible cell matches</a:t>
            </a:r>
          </a:p>
          <a:p>
            <a:pPr lvl="2">
              <a:defRPr/>
            </a:pPr>
            <a:r>
              <a:rPr lang="en-US" dirty="0"/>
              <a:t>Feasible pin assignments</a:t>
            </a:r>
          </a:p>
          <a:p>
            <a:pPr lvl="2">
              <a:defRPr/>
            </a:pPr>
            <a:r>
              <a:rPr lang="en-US" dirty="0"/>
              <a:t>Feasible output polarity</a:t>
            </a:r>
          </a:p>
          <a:p>
            <a:pPr>
              <a:defRPr/>
            </a:pPr>
            <a:endParaRPr lang="en-US" dirty="0">
              <a:solidFill>
                <a:schemeClr val="tx2"/>
              </a:solidFill>
              <a:cs typeface="+mn-cs"/>
            </a:endParaRPr>
          </a:p>
          <a:p>
            <a:pPr lvl="1">
              <a:defRPr/>
            </a:pPr>
            <a:endParaRPr lang="en-US" dirty="0"/>
          </a:p>
        </p:txBody>
      </p:sp>
      <p:sp>
        <p:nvSpPr>
          <p:cNvPr id="1553412" name="Rectangle 4"/>
          <p:cNvSpPr>
            <a:spLocks noChangeArrowheads="1"/>
          </p:cNvSpPr>
          <p:nvPr/>
        </p:nvSpPr>
        <p:spPr bwMode="auto">
          <a:xfrm>
            <a:off x="6197600" y="1549400"/>
            <a:ext cx="596900" cy="927100"/>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53413" name="Rectangle 5"/>
          <p:cNvSpPr>
            <a:spLocks noChangeArrowheads="1"/>
          </p:cNvSpPr>
          <p:nvPr/>
        </p:nvSpPr>
        <p:spPr bwMode="auto">
          <a:xfrm>
            <a:off x="6197600" y="2832100"/>
            <a:ext cx="596900" cy="927100"/>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53414" name="Rectangle 6"/>
          <p:cNvSpPr>
            <a:spLocks noChangeArrowheads="1"/>
          </p:cNvSpPr>
          <p:nvPr/>
        </p:nvSpPr>
        <p:spPr bwMode="auto">
          <a:xfrm>
            <a:off x="6210300" y="4724400"/>
            <a:ext cx="596900" cy="927100"/>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53416" name="AutoShape 8"/>
          <p:cNvSpPr>
            <a:spLocks noChangeArrowheads="1"/>
          </p:cNvSpPr>
          <p:nvPr/>
        </p:nvSpPr>
        <p:spPr bwMode="auto">
          <a:xfrm rot="16200000">
            <a:off x="7391400" y="3302000"/>
            <a:ext cx="1231900" cy="3048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53417" name="Line 9"/>
          <p:cNvSpPr>
            <a:spLocks noChangeShapeType="1"/>
          </p:cNvSpPr>
          <p:nvPr/>
        </p:nvSpPr>
        <p:spPr bwMode="auto">
          <a:xfrm>
            <a:off x="6807200" y="2006600"/>
            <a:ext cx="62230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53418" name="Line 10"/>
          <p:cNvSpPr>
            <a:spLocks noChangeShapeType="1"/>
          </p:cNvSpPr>
          <p:nvPr/>
        </p:nvSpPr>
        <p:spPr bwMode="auto">
          <a:xfrm flipH="1">
            <a:off x="7416800" y="2006600"/>
            <a:ext cx="12700" cy="104140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53419" name="Line 11"/>
          <p:cNvSpPr>
            <a:spLocks noChangeShapeType="1"/>
          </p:cNvSpPr>
          <p:nvPr/>
        </p:nvSpPr>
        <p:spPr bwMode="auto">
          <a:xfrm>
            <a:off x="7416800" y="3048000"/>
            <a:ext cx="44450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53420" name="Line 12"/>
          <p:cNvSpPr>
            <a:spLocks noChangeShapeType="1"/>
          </p:cNvSpPr>
          <p:nvPr/>
        </p:nvSpPr>
        <p:spPr bwMode="auto">
          <a:xfrm>
            <a:off x="6794500" y="3225800"/>
            <a:ext cx="105410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53422" name="Line 14"/>
          <p:cNvSpPr>
            <a:spLocks noChangeShapeType="1"/>
          </p:cNvSpPr>
          <p:nvPr/>
        </p:nvSpPr>
        <p:spPr bwMode="auto">
          <a:xfrm flipH="1">
            <a:off x="6794500" y="5143500"/>
            <a:ext cx="63500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53423" name="Line 15"/>
          <p:cNvSpPr>
            <a:spLocks noChangeShapeType="1"/>
          </p:cNvSpPr>
          <p:nvPr/>
        </p:nvSpPr>
        <p:spPr bwMode="auto">
          <a:xfrm>
            <a:off x="7416800" y="3708400"/>
            <a:ext cx="41910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53424" name="Line 16"/>
          <p:cNvSpPr>
            <a:spLocks noChangeShapeType="1"/>
          </p:cNvSpPr>
          <p:nvPr/>
        </p:nvSpPr>
        <p:spPr bwMode="auto">
          <a:xfrm>
            <a:off x="7429500" y="3708400"/>
            <a:ext cx="0" cy="143510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53425" name="Line 17"/>
          <p:cNvSpPr>
            <a:spLocks noChangeShapeType="1"/>
          </p:cNvSpPr>
          <p:nvPr/>
        </p:nvSpPr>
        <p:spPr bwMode="auto">
          <a:xfrm>
            <a:off x="6248400" y="4203700"/>
            <a:ext cx="495300" cy="0"/>
          </a:xfrm>
          <a:prstGeom prst="line">
            <a:avLst/>
          </a:prstGeom>
          <a:noFill/>
          <a:ln w="254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53426" name="Line 18"/>
          <p:cNvSpPr>
            <a:spLocks noChangeShapeType="1"/>
          </p:cNvSpPr>
          <p:nvPr/>
        </p:nvSpPr>
        <p:spPr bwMode="auto">
          <a:xfrm>
            <a:off x="7366000" y="3454400"/>
            <a:ext cx="495300" cy="0"/>
          </a:xfrm>
          <a:prstGeom prst="line">
            <a:avLst/>
          </a:prstGeom>
          <a:noFill/>
          <a:ln w="254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53427" name="Line 19"/>
          <p:cNvSpPr>
            <a:spLocks noChangeShapeType="1"/>
          </p:cNvSpPr>
          <p:nvPr/>
        </p:nvSpPr>
        <p:spPr bwMode="auto">
          <a:xfrm>
            <a:off x="8166100" y="3429000"/>
            <a:ext cx="27940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53428" name="Text Box 20"/>
          <p:cNvSpPr txBox="1">
            <a:spLocks noChangeArrowheads="1"/>
          </p:cNvSpPr>
          <p:nvPr/>
        </p:nvSpPr>
        <p:spPr bwMode="auto">
          <a:xfrm>
            <a:off x="6254750" y="1776413"/>
            <a:ext cx="4714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G</a:t>
            </a:r>
            <a:r>
              <a:rPr lang="en-US" baseline="-25000">
                <a:cs typeface="+mn-cs"/>
              </a:rPr>
              <a:t>1</a:t>
            </a:r>
          </a:p>
        </p:txBody>
      </p:sp>
      <p:sp>
        <p:nvSpPr>
          <p:cNvPr id="1553429" name="Text Box 21"/>
          <p:cNvSpPr txBox="1">
            <a:spLocks noChangeArrowheads="1"/>
          </p:cNvSpPr>
          <p:nvPr/>
        </p:nvSpPr>
        <p:spPr bwMode="auto">
          <a:xfrm>
            <a:off x="6229350" y="3021013"/>
            <a:ext cx="4714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G</a:t>
            </a:r>
            <a:r>
              <a:rPr lang="en-US" baseline="-25000">
                <a:cs typeface="+mn-cs"/>
              </a:rPr>
              <a:t>2</a:t>
            </a:r>
          </a:p>
        </p:txBody>
      </p:sp>
      <p:sp>
        <p:nvSpPr>
          <p:cNvPr id="1553430" name="Text Box 22"/>
          <p:cNvSpPr txBox="1">
            <a:spLocks noChangeArrowheads="1"/>
          </p:cNvSpPr>
          <p:nvPr/>
        </p:nvSpPr>
        <p:spPr bwMode="auto">
          <a:xfrm>
            <a:off x="6280150" y="4964113"/>
            <a:ext cx="4714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a:cs typeface="+mn-cs"/>
              </a:rPr>
              <a:t>G</a:t>
            </a:r>
            <a:r>
              <a:rPr lang="en-US" baseline="-25000">
                <a:cs typeface="+mn-cs"/>
              </a:rPr>
              <a:t>n</a:t>
            </a:r>
          </a:p>
        </p:txBody>
      </p:sp>
      <p:sp>
        <p:nvSpPr>
          <p:cNvPr id="1553431" name="Text Box 23"/>
          <p:cNvSpPr txBox="1">
            <a:spLocks noChangeArrowheads="1"/>
          </p:cNvSpPr>
          <p:nvPr/>
        </p:nvSpPr>
        <p:spPr bwMode="auto">
          <a:xfrm>
            <a:off x="8359775" y="2919413"/>
            <a:ext cx="3238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L</a:t>
            </a:r>
          </a:p>
        </p:txBody>
      </p:sp>
      <p:grpSp>
        <p:nvGrpSpPr>
          <p:cNvPr id="24" name="Group 23"/>
          <p:cNvGrpSpPr/>
          <p:nvPr/>
        </p:nvGrpSpPr>
        <p:grpSpPr>
          <a:xfrm>
            <a:off x="3205695" y="4169852"/>
            <a:ext cx="241300" cy="369332"/>
            <a:chOff x="3569759" y="2307185"/>
            <a:chExt cx="241300" cy="369332"/>
          </a:xfrm>
        </p:grpSpPr>
        <p:sp>
          <p:nvSpPr>
            <p:cNvPr id="25" name="Text Box 207"/>
            <p:cNvSpPr txBox="1">
              <a:spLocks noChangeArrowheads="1"/>
            </p:cNvSpPr>
            <p:nvPr/>
          </p:nvSpPr>
          <p:spPr bwMode="auto">
            <a:xfrm>
              <a:off x="3569759" y="2307185"/>
              <a:ext cx="22754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0" tIns="0" rIns="0" bIns="0">
              <a:spAutoFit/>
            </a:bodyPr>
            <a:lstStyle/>
            <a:p>
              <a:r>
                <a:rPr lang="en-US" i="0" dirty="0">
                  <a:solidFill>
                    <a:schemeClr val="bg2">
                      <a:lumMod val="75000"/>
                    </a:schemeClr>
                  </a:solidFill>
                  <a:sym typeface="Symbol" charset="0"/>
                </a:rPr>
                <a:t></a:t>
              </a:r>
              <a:endParaRPr lang="en-US" i="0" baseline="-25000" dirty="0">
                <a:solidFill>
                  <a:schemeClr val="bg2">
                    <a:lumMod val="75000"/>
                  </a:schemeClr>
                </a:solidFill>
              </a:endParaRPr>
            </a:p>
          </p:txBody>
        </p:sp>
        <p:sp>
          <p:nvSpPr>
            <p:cNvPr id="26" name="Line 208"/>
            <p:cNvSpPr>
              <a:spLocks noChangeShapeType="1"/>
            </p:cNvSpPr>
            <p:nvPr/>
          </p:nvSpPr>
          <p:spPr bwMode="auto">
            <a:xfrm>
              <a:off x="3582459" y="2384973"/>
              <a:ext cx="228600" cy="0"/>
            </a:xfrm>
            <a:prstGeom prst="line">
              <a:avLst/>
            </a:prstGeom>
            <a:noFill/>
            <a:ln w="25400">
              <a:solidFill>
                <a:schemeClr val="bg2">
                  <a:lumMod val="7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chemeClr val="bg2">
                    <a:lumMod val="75000"/>
                  </a:schemeClr>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 Giovanni De Micheli</a:t>
            </a:r>
          </a:p>
        </p:txBody>
      </p:sp>
      <p:sp>
        <p:nvSpPr>
          <p:cNvPr id="5" name="Slide Number Placeholder 4"/>
          <p:cNvSpPr>
            <a:spLocks noGrp="1"/>
          </p:cNvSpPr>
          <p:nvPr>
            <p:ph type="sldNum" sz="quarter" idx="11"/>
          </p:nvPr>
        </p:nvSpPr>
        <p:spPr/>
        <p:txBody>
          <a:bodyPr/>
          <a:lstStyle/>
          <a:p>
            <a:pPr>
              <a:defRPr/>
            </a:pPr>
            <a:fld id="{692F1650-0D4A-7E4A-A5E5-8A3743C23A1B}" type="slidenum">
              <a:rPr lang="en-US"/>
              <a:pPr>
                <a:defRPr/>
              </a:pPr>
              <a:t>56</a:t>
            </a:fld>
            <a:endParaRPr lang="en-US"/>
          </a:p>
        </p:txBody>
      </p:sp>
      <p:sp>
        <p:nvSpPr>
          <p:cNvPr id="1524738" name="Rectangle 2"/>
          <p:cNvSpPr>
            <a:spLocks noGrp="1" noChangeArrowheads="1"/>
          </p:cNvSpPr>
          <p:nvPr>
            <p:ph type="title"/>
          </p:nvPr>
        </p:nvSpPr>
        <p:spPr/>
        <p:txBody>
          <a:bodyPr/>
          <a:lstStyle/>
          <a:p>
            <a:pPr>
              <a:defRPr/>
            </a:pPr>
            <a:r>
              <a:rPr lang="en-US">
                <a:cs typeface="+mj-cs"/>
              </a:rPr>
              <a:t>Summary</a:t>
            </a:r>
          </a:p>
        </p:txBody>
      </p:sp>
      <p:sp>
        <p:nvSpPr>
          <p:cNvPr id="1524739" name="Rectangle 3"/>
          <p:cNvSpPr>
            <a:spLocks noGrp="1" noChangeArrowheads="1"/>
          </p:cNvSpPr>
          <p:nvPr>
            <p:ph type="body" idx="1"/>
          </p:nvPr>
        </p:nvSpPr>
        <p:spPr/>
        <p:txBody>
          <a:bodyPr/>
          <a:lstStyle/>
          <a:p>
            <a:pPr>
              <a:defRPr/>
            </a:pPr>
            <a:r>
              <a:rPr lang="en-US" dirty="0">
                <a:cs typeface="+mn-cs"/>
              </a:rPr>
              <a:t>Library binding is a key step in synthesis</a:t>
            </a:r>
          </a:p>
          <a:p>
            <a:pPr>
              <a:defRPr/>
            </a:pPr>
            <a:r>
              <a:rPr lang="en-US" dirty="0">
                <a:cs typeface="+mn-cs"/>
              </a:rPr>
              <a:t>Most systems use some rules together with heuristic algorithms that concentrate on combinational logic</a:t>
            </a:r>
          </a:p>
          <a:p>
            <a:pPr lvl="1">
              <a:defRPr/>
            </a:pPr>
            <a:r>
              <a:rPr lang="en-US" dirty="0"/>
              <a:t>Best results are obtained with Boolean matching</a:t>
            </a:r>
          </a:p>
          <a:p>
            <a:pPr lvl="1">
              <a:defRPr/>
            </a:pPr>
            <a:r>
              <a:rPr lang="en-US" dirty="0"/>
              <a:t>Sometimes structural matching is used for speed</a:t>
            </a:r>
          </a:p>
          <a:p>
            <a:pPr>
              <a:defRPr/>
            </a:pPr>
            <a:r>
              <a:rPr lang="en-US">
                <a:cs typeface="+mn-cs"/>
              </a:rPr>
              <a:t>Library binding is tightly linked to buffering and to</a:t>
            </a:r>
            <a:br>
              <a:rPr lang="en-US">
                <a:cs typeface="+mn-cs"/>
              </a:rPr>
            </a:br>
            <a:r>
              <a:rPr lang="en-US">
                <a:cs typeface="+mn-cs"/>
              </a:rPr>
              <a:t>physical design</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 Giovanni De Micheli</a:t>
            </a:r>
          </a:p>
        </p:txBody>
      </p:sp>
      <p:sp>
        <p:nvSpPr>
          <p:cNvPr id="5" name="Slide Number Placeholder 4"/>
          <p:cNvSpPr>
            <a:spLocks noGrp="1"/>
          </p:cNvSpPr>
          <p:nvPr>
            <p:ph type="sldNum" sz="quarter" idx="11"/>
          </p:nvPr>
        </p:nvSpPr>
        <p:spPr/>
        <p:txBody>
          <a:bodyPr/>
          <a:lstStyle/>
          <a:p>
            <a:pPr>
              <a:defRPr/>
            </a:pPr>
            <a:fld id="{064E6894-543F-7D4F-8BCC-647F0F663687}" type="slidenum">
              <a:rPr lang="en-US"/>
              <a:pPr>
                <a:defRPr/>
              </a:pPr>
              <a:t>6</a:t>
            </a:fld>
            <a:endParaRPr lang="en-US"/>
          </a:p>
        </p:txBody>
      </p:sp>
      <p:sp>
        <p:nvSpPr>
          <p:cNvPr id="1458178" name="Rectangle 2"/>
          <p:cNvSpPr>
            <a:spLocks noGrp="1" noChangeArrowheads="1"/>
          </p:cNvSpPr>
          <p:nvPr>
            <p:ph type="title"/>
          </p:nvPr>
        </p:nvSpPr>
        <p:spPr/>
        <p:txBody>
          <a:bodyPr/>
          <a:lstStyle/>
          <a:p>
            <a:pPr>
              <a:defRPr/>
            </a:pPr>
            <a:r>
              <a:rPr lang="en-US">
                <a:cs typeface="+mj-cs"/>
              </a:rPr>
              <a:t>Assumptions</a:t>
            </a:r>
          </a:p>
        </p:txBody>
      </p:sp>
      <p:sp>
        <p:nvSpPr>
          <p:cNvPr id="1458179" name="Rectangle 3"/>
          <p:cNvSpPr>
            <a:spLocks noGrp="1" noChangeArrowheads="1"/>
          </p:cNvSpPr>
          <p:nvPr>
            <p:ph type="body" idx="1"/>
          </p:nvPr>
        </p:nvSpPr>
        <p:spPr/>
        <p:txBody>
          <a:bodyPr/>
          <a:lstStyle/>
          <a:p>
            <a:pPr>
              <a:defRPr/>
            </a:pPr>
            <a:r>
              <a:rPr lang="en-US">
                <a:cs typeface="+mn-cs"/>
              </a:rPr>
              <a:t>Network granularity is fine</a:t>
            </a:r>
          </a:p>
          <a:p>
            <a:pPr lvl="1">
              <a:defRPr/>
            </a:pPr>
            <a:r>
              <a:rPr lang="en-US"/>
              <a:t>Decomposition into base functions:</a:t>
            </a:r>
          </a:p>
          <a:p>
            <a:pPr lvl="1">
              <a:defRPr/>
            </a:pPr>
            <a:r>
              <a:rPr lang="en-US"/>
              <a:t>2-input </a:t>
            </a:r>
            <a:r>
              <a:rPr lang="en-US">
                <a:solidFill>
                  <a:schemeClr val="tx2"/>
                </a:solidFill>
              </a:rPr>
              <a:t>AND, OR, NAND, NOR</a:t>
            </a:r>
          </a:p>
          <a:p>
            <a:pPr>
              <a:defRPr/>
            </a:pPr>
            <a:r>
              <a:rPr lang="en-US">
                <a:cs typeface="+mn-cs"/>
              </a:rPr>
              <a:t>Trivial binding</a:t>
            </a:r>
          </a:p>
          <a:p>
            <a:pPr lvl="1">
              <a:defRPr/>
            </a:pPr>
            <a:r>
              <a:rPr lang="en-US"/>
              <a:t>Use base cells to realize decomposed network</a:t>
            </a:r>
          </a:p>
          <a:p>
            <a:pPr lvl="1">
              <a:defRPr/>
            </a:pPr>
            <a:r>
              <a:rPr lang="en-US"/>
              <a:t>There exists always a trivial binding: </a:t>
            </a:r>
          </a:p>
          <a:p>
            <a:pPr lvl="2">
              <a:defRPr/>
            </a:pPr>
            <a:r>
              <a:rPr lang="en-US"/>
              <a:t>Base-cost solution…</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 Giovanni De Micheli</a:t>
            </a:r>
          </a:p>
        </p:txBody>
      </p:sp>
      <p:sp>
        <p:nvSpPr>
          <p:cNvPr id="5" name="Slide Number Placeholder 4"/>
          <p:cNvSpPr>
            <a:spLocks noGrp="1"/>
          </p:cNvSpPr>
          <p:nvPr>
            <p:ph type="sldNum" sz="quarter" idx="11"/>
          </p:nvPr>
        </p:nvSpPr>
        <p:spPr/>
        <p:txBody>
          <a:bodyPr/>
          <a:lstStyle/>
          <a:p>
            <a:pPr>
              <a:defRPr/>
            </a:pPr>
            <a:fld id="{15BB3D3D-5A28-2448-80D4-8309884FA46A}" type="slidenum">
              <a:rPr lang="en-US"/>
              <a:pPr>
                <a:defRPr/>
              </a:pPr>
              <a:t>7</a:t>
            </a:fld>
            <a:endParaRPr lang="en-US"/>
          </a:p>
        </p:txBody>
      </p:sp>
      <p:sp>
        <p:nvSpPr>
          <p:cNvPr id="1461250" name="Rectangle 2"/>
          <p:cNvSpPr>
            <a:spLocks noGrp="1" noChangeArrowheads="1"/>
          </p:cNvSpPr>
          <p:nvPr>
            <p:ph type="title"/>
          </p:nvPr>
        </p:nvSpPr>
        <p:spPr/>
        <p:txBody>
          <a:bodyPr/>
          <a:lstStyle/>
          <a:p>
            <a:pPr>
              <a:defRPr/>
            </a:pPr>
            <a:r>
              <a:rPr lang="en-US">
                <a:cs typeface="+mj-cs"/>
              </a:rPr>
              <a:t>Example</a:t>
            </a:r>
          </a:p>
        </p:txBody>
      </p:sp>
      <p:pic>
        <p:nvPicPr>
          <p:cNvPr id="146125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Footer Placeholder 3"/>
          <p:cNvSpPr>
            <a:spLocks noGrp="1"/>
          </p:cNvSpPr>
          <p:nvPr>
            <p:ph type="ftr" sz="quarter" idx="10"/>
          </p:nvPr>
        </p:nvSpPr>
        <p:spPr/>
        <p:txBody>
          <a:bodyPr/>
          <a:lstStyle/>
          <a:p>
            <a:pPr>
              <a:defRPr/>
            </a:pPr>
            <a:r>
              <a:rPr lang="en-US"/>
              <a:t>(c) Giovanni De Micheli</a:t>
            </a:r>
          </a:p>
        </p:txBody>
      </p:sp>
      <p:sp>
        <p:nvSpPr>
          <p:cNvPr id="137" name="Slide Number Placeholder 4"/>
          <p:cNvSpPr>
            <a:spLocks noGrp="1"/>
          </p:cNvSpPr>
          <p:nvPr>
            <p:ph type="sldNum" sz="quarter" idx="11"/>
          </p:nvPr>
        </p:nvSpPr>
        <p:spPr/>
        <p:txBody>
          <a:bodyPr/>
          <a:lstStyle/>
          <a:p>
            <a:pPr>
              <a:defRPr/>
            </a:pPr>
            <a:fld id="{ED6160D5-6ABA-6846-B618-7F013B45B942}" type="slidenum">
              <a:rPr lang="en-US"/>
              <a:pPr>
                <a:defRPr/>
              </a:pPr>
              <a:t>8</a:t>
            </a:fld>
            <a:endParaRPr lang="en-US"/>
          </a:p>
        </p:txBody>
      </p:sp>
      <p:sp>
        <p:nvSpPr>
          <p:cNvPr id="1459417" name="Oval 217"/>
          <p:cNvSpPr>
            <a:spLocks noChangeArrowheads="1"/>
          </p:cNvSpPr>
          <p:nvPr/>
        </p:nvSpPr>
        <p:spPr bwMode="auto">
          <a:xfrm rot="1677696">
            <a:off x="6232525" y="4867275"/>
            <a:ext cx="2016125" cy="769938"/>
          </a:xfrm>
          <a:prstGeom prst="ellipse">
            <a:avLst/>
          </a:prstGeom>
          <a:solidFill>
            <a:srgbClr val="00FF00">
              <a:alpha val="50000"/>
            </a:srgbClr>
          </a:solidFill>
          <a:ln w="25400">
            <a:solidFill>
              <a:srgbClr val="008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416" name="Oval 216"/>
          <p:cNvSpPr>
            <a:spLocks noChangeArrowheads="1"/>
          </p:cNvSpPr>
          <p:nvPr/>
        </p:nvSpPr>
        <p:spPr bwMode="auto">
          <a:xfrm rot="-1578005">
            <a:off x="6235700" y="4192588"/>
            <a:ext cx="2009775" cy="800100"/>
          </a:xfrm>
          <a:prstGeom prst="ellipse">
            <a:avLst/>
          </a:prstGeom>
          <a:solidFill>
            <a:schemeClr val="hlink">
              <a:alpha val="50000"/>
            </a:schemeClr>
          </a:solidFill>
          <a:ln w="25400">
            <a:solidFill>
              <a:schemeClr val="hlink"/>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414" name="Oval 214"/>
          <p:cNvSpPr>
            <a:spLocks noChangeArrowheads="1"/>
          </p:cNvSpPr>
          <p:nvPr/>
        </p:nvSpPr>
        <p:spPr bwMode="auto">
          <a:xfrm>
            <a:off x="7494588" y="5300663"/>
            <a:ext cx="639762" cy="547687"/>
          </a:xfrm>
          <a:prstGeom prst="ellipse">
            <a:avLst/>
          </a:prstGeom>
          <a:solidFill>
            <a:srgbClr val="800000">
              <a:alpha val="50000"/>
            </a:srgbClr>
          </a:solidFill>
          <a:ln w="25400">
            <a:solidFill>
              <a:srgbClr val="8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415" name="Oval 215"/>
          <p:cNvSpPr>
            <a:spLocks noChangeArrowheads="1"/>
          </p:cNvSpPr>
          <p:nvPr/>
        </p:nvSpPr>
        <p:spPr bwMode="auto">
          <a:xfrm>
            <a:off x="7494588" y="4021138"/>
            <a:ext cx="639762" cy="547687"/>
          </a:xfrm>
          <a:prstGeom prst="ellipse">
            <a:avLst/>
          </a:prstGeom>
          <a:solidFill>
            <a:srgbClr val="00FFFF">
              <a:alpha val="50000"/>
            </a:srgbClr>
          </a:solidFill>
          <a:ln w="25400">
            <a:solidFill>
              <a:srgbClr val="3366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413" name="Oval 213"/>
          <p:cNvSpPr>
            <a:spLocks noChangeArrowheads="1"/>
          </p:cNvSpPr>
          <p:nvPr/>
        </p:nvSpPr>
        <p:spPr bwMode="auto">
          <a:xfrm>
            <a:off x="6351588" y="4660900"/>
            <a:ext cx="639762" cy="547688"/>
          </a:xfrm>
          <a:prstGeom prst="ellipse">
            <a:avLst/>
          </a:prstGeom>
          <a:solidFill>
            <a:srgbClr val="FF00FF">
              <a:alpha val="50000"/>
            </a:srgbClr>
          </a:solidFill>
          <a:ln w="25400">
            <a:solidFill>
              <a:srgbClr val="80008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202" name="Rectangle 2"/>
          <p:cNvSpPr>
            <a:spLocks noGrp="1" noChangeArrowheads="1"/>
          </p:cNvSpPr>
          <p:nvPr>
            <p:ph type="title"/>
          </p:nvPr>
        </p:nvSpPr>
        <p:spPr/>
        <p:txBody>
          <a:bodyPr/>
          <a:lstStyle/>
          <a:p>
            <a:pPr>
              <a:defRPr/>
            </a:pPr>
            <a:r>
              <a:rPr lang="en-US">
                <a:cs typeface="+mj-cs"/>
              </a:rPr>
              <a:t>Example</a:t>
            </a:r>
          </a:p>
        </p:txBody>
      </p:sp>
      <p:sp>
        <p:nvSpPr>
          <p:cNvPr id="1459255" name="Text Box 55"/>
          <p:cNvSpPr txBox="1">
            <a:spLocks noChangeArrowheads="1"/>
          </p:cNvSpPr>
          <p:nvPr/>
        </p:nvSpPr>
        <p:spPr bwMode="auto">
          <a:xfrm>
            <a:off x="4113213" y="1644650"/>
            <a:ext cx="1003300" cy="1095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lgn="l">
              <a:defRPr/>
            </a:pPr>
            <a:r>
              <a:rPr lang="en-US" b="1">
                <a:cs typeface="+mn-cs"/>
              </a:rPr>
              <a:t>x = b + c</a:t>
            </a:r>
          </a:p>
          <a:p>
            <a:pPr algn="l">
              <a:defRPr/>
            </a:pPr>
            <a:r>
              <a:rPr lang="en-US" b="1">
                <a:cs typeface="+mn-cs"/>
              </a:rPr>
              <a:t>y = ax</a:t>
            </a:r>
          </a:p>
          <a:p>
            <a:pPr algn="l">
              <a:defRPr/>
            </a:pPr>
            <a:r>
              <a:rPr lang="en-US" b="1">
                <a:cs typeface="+mn-cs"/>
              </a:rPr>
              <a:t>z = xd</a:t>
            </a:r>
          </a:p>
        </p:txBody>
      </p:sp>
      <p:grpSp>
        <p:nvGrpSpPr>
          <p:cNvPr id="33802" name="Group 110"/>
          <p:cNvGrpSpPr>
            <a:grpSpLocks/>
          </p:cNvGrpSpPr>
          <p:nvPr/>
        </p:nvGrpSpPr>
        <p:grpSpPr bwMode="auto">
          <a:xfrm>
            <a:off x="549275" y="1095375"/>
            <a:ext cx="2747963" cy="2193925"/>
            <a:chOff x="346" y="690"/>
            <a:chExt cx="1731" cy="1382"/>
          </a:xfrm>
        </p:grpSpPr>
        <p:sp>
          <p:nvSpPr>
            <p:cNvPr id="1459232" name="Text Box 32"/>
            <p:cNvSpPr txBox="1">
              <a:spLocks noChangeArrowheads="1"/>
            </p:cNvSpPr>
            <p:nvPr/>
          </p:nvSpPr>
          <p:spPr bwMode="auto">
            <a:xfrm>
              <a:off x="1191" y="962"/>
              <a:ext cx="474"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cs typeface="+mn-cs"/>
                </a:rPr>
                <a:t>AND2</a:t>
              </a:r>
            </a:p>
          </p:txBody>
        </p:sp>
        <p:sp>
          <p:nvSpPr>
            <p:cNvPr id="1459233" name="Text Box 33"/>
            <p:cNvSpPr txBox="1">
              <a:spLocks noChangeArrowheads="1"/>
            </p:cNvSpPr>
            <p:nvPr/>
          </p:nvSpPr>
          <p:spPr bwMode="auto">
            <a:xfrm>
              <a:off x="1785" y="961"/>
              <a:ext cx="189"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cs typeface="+mn-cs"/>
                </a:rPr>
                <a:t>4</a:t>
              </a:r>
            </a:p>
          </p:txBody>
        </p:sp>
        <p:sp>
          <p:nvSpPr>
            <p:cNvPr id="1459253" name="Text Box 53"/>
            <p:cNvSpPr txBox="1">
              <a:spLocks noChangeArrowheads="1"/>
            </p:cNvSpPr>
            <p:nvPr/>
          </p:nvSpPr>
          <p:spPr bwMode="auto">
            <a:xfrm>
              <a:off x="1669" y="690"/>
              <a:ext cx="408"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cs typeface="+mn-cs"/>
                </a:rPr>
                <a:t>Cost</a:t>
              </a:r>
            </a:p>
          </p:txBody>
        </p:sp>
        <p:sp>
          <p:nvSpPr>
            <p:cNvPr id="1459271" name="Text Box 71"/>
            <p:cNvSpPr txBox="1">
              <a:spLocks noChangeArrowheads="1"/>
            </p:cNvSpPr>
            <p:nvPr/>
          </p:nvSpPr>
          <p:spPr bwMode="auto">
            <a:xfrm>
              <a:off x="1196" y="1309"/>
              <a:ext cx="386"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cs typeface="+mn-cs"/>
                </a:rPr>
                <a:t>OR2</a:t>
              </a:r>
            </a:p>
          </p:txBody>
        </p:sp>
        <p:sp>
          <p:nvSpPr>
            <p:cNvPr id="1459272" name="Text Box 72"/>
            <p:cNvSpPr txBox="1">
              <a:spLocks noChangeArrowheads="1"/>
            </p:cNvSpPr>
            <p:nvPr/>
          </p:nvSpPr>
          <p:spPr bwMode="auto">
            <a:xfrm>
              <a:off x="460" y="690"/>
              <a:ext cx="560"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cs typeface="+mn-cs"/>
                </a:rPr>
                <a:t>Library</a:t>
              </a:r>
            </a:p>
          </p:txBody>
        </p:sp>
        <p:sp>
          <p:nvSpPr>
            <p:cNvPr id="1459273" name="Text Box 73"/>
            <p:cNvSpPr txBox="1">
              <a:spLocks noChangeArrowheads="1"/>
            </p:cNvSpPr>
            <p:nvPr/>
          </p:nvSpPr>
          <p:spPr bwMode="auto">
            <a:xfrm>
              <a:off x="1192" y="1654"/>
              <a:ext cx="459"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cs typeface="+mn-cs"/>
                </a:rPr>
                <a:t>OA21</a:t>
              </a:r>
            </a:p>
          </p:txBody>
        </p:sp>
        <p:sp>
          <p:nvSpPr>
            <p:cNvPr id="1459274" name="Rectangle 74"/>
            <p:cNvSpPr>
              <a:spLocks noChangeArrowheads="1"/>
            </p:cNvSpPr>
            <p:nvPr/>
          </p:nvSpPr>
          <p:spPr bwMode="auto">
            <a:xfrm>
              <a:off x="346" y="690"/>
              <a:ext cx="1727" cy="1382"/>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293" name="Line 93"/>
            <p:cNvSpPr>
              <a:spLocks noChangeShapeType="1"/>
            </p:cNvSpPr>
            <p:nvPr/>
          </p:nvSpPr>
          <p:spPr bwMode="auto">
            <a:xfrm>
              <a:off x="346" y="921"/>
              <a:ext cx="1727"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3894" name="Group 104"/>
            <p:cNvGrpSpPr>
              <a:grpSpLocks/>
            </p:cNvGrpSpPr>
            <p:nvPr/>
          </p:nvGrpSpPr>
          <p:grpSpPr bwMode="auto">
            <a:xfrm>
              <a:off x="460" y="1669"/>
              <a:ext cx="720" cy="316"/>
              <a:chOff x="575" y="1612"/>
              <a:chExt cx="720" cy="316"/>
            </a:xfrm>
          </p:grpSpPr>
          <p:grpSp>
            <p:nvGrpSpPr>
              <p:cNvPr id="33915" name="Group 92"/>
              <p:cNvGrpSpPr>
                <a:grpSpLocks/>
              </p:cNvGrpSpPr>
              <p:nvPr/>
            </p:nvGrpSpPr>
            <p:grpSpPr bwMode="auto">
              <a:xfrm>
                <a:off x="690" y="1612"/>
                <a:ext cx="489" cy="316"/>
                <a:chOff x="2044" y="2879"/>
                <a:chExt cx="489" cy="316"/>
              </a:xfrm>
            </p:grpSpPr>
            <p:grpSp>
              <p:nvGrpSpPr>
                <p:cNvPr id="33920" name="Group 91"/>
                <p:cNvGrpSpPr>
                  <a:grpSpLocks/>
                </p:cNvGrpSpPr>
                <p:nvPr/>
              </p:nvGrpSpPr>
              <p:grpSpPr bwMode="auto">
                <a:xfrm>
                  <a:off x="2303" y="2879"/>
                  <a:ext cx="230" cy="231"/>
                  <a:chOff x="2303" y="2879"/>
                  <a:chExt cx="230" cy="231"/>
                </a:xfrm>
              </p:grpSpPr>
              <p:sp>
                <p:nvSpPr>
                  <p:cNvPr id="1459257" name="Arc 57"/>
                  <p:cNvSpPr>
                    <a:spLocks/>
                  </p:cNvSpPr>
                  <p:nvPr/>
                </p:nvSpPr>
                <p:spPr bwMode="auto">
                  <a:xfrm>
                    <a:off x="2303" y="2879"/>
                    <a:ext cx="230"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258" name="Arc 58"/>
                  <p:cNvSpPr>
                    <a:spLocks/>
                  </p:cNvSpPr>
                  <p:nvPr/>
                </p:nvSpPr>
                <p:spPr bwMode="auto">
                  <a:xfrm flipV="1">
                    <a:off x="2303" y="2992"/>
                    <a:ext cx="230"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259" name="Line 59"/>
                  <p:cNvSpPr>
                    <a:spLocks noChangeShapeType="1"/>
                  </p:cNvSpPr>
                  <p:nvPr/>
                </p:nvSpPr>
                <p:spPr bwMode="auto">
                  <a:xfrm>
                    <a:off x="2304" y="2880"/>
                    <a:ext cx="0"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33921" name="Group 86"/>
                <p:cNvGrpSpPr>
                  <a:grpSpLocks/>
                </p:cNvGrpSpPr>
                <p:nvPr/>
              </p:nvGrpSpPr>
              <p:grpSpPr bwMode="auto">
                <a:xfrm>
                  <a:off x="2044" y="2965"/>
                  <a:ext cx="259" cy="230"/>
                  <a:chOff x="3420" y="2616"/>
                  <a:chExt cx="259" cy="230"/>
                </a:xfrm>
              </p:grpSpPr>
              <p:sp>
                <p:nvSpPr>
                  <p:cNvPr id="1459287" name="Arc 87"/>
                  <p:cNvSpPr>
                    <a:spLocks/>
                  </p:cNvSpPr>
                  <p:nvPr/>
                </p:nvSpPr>
                <p:spPr bwMode="auto">
                  <a:xfrm>
                    <a:off x="3420" y="2616"/>
                    <a:ext cx="259"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288" name="Arc 88"/>
                  <p:cNvSpPr>
                    <a:spLocks/>
                  </p:cNvSpPr>
                  <p:nvPr/>
                </p:nvSpPr>
                <p:spPr bwMode="auto">
                  <a:xfrm flipV="1">
                    <a:off x="3420" y="2731"/>
                    <a:ext cx="259"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289" name="Arc 89"/>
                  <p:cNvSpPr>
                    <a:spLocks/>
                  </p:cNvSpPr>
                  <p:nvPr/>
                </p:nvSpPr>
                <p:spPr bwMode="auto">
                  <a:xfrm>
                    <a:off x="3420" y="2616"/>
                    <a:ext cx="58"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290" name="Arc 90"/>
                  <p:cNvSpPr>
                    <a:spLocks/>
                  </p:cNvSpPr>
                  <p:nvPr/>
                </p:nvSpPr>
                <p:spPr bwMode="auto">
                  <a:xfrm flipV="1">
                    <a:off x="3420" y="2731"/>
                    <a:ext cx="58"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sp>
            <p:nvSpPr>
              <p:cNvPr id="1459298" name="Line 98"/>
              <p:cNvSpPr>
                <a:spLocks noChangeShapeType="1"/>
              </p:cNvSpPr>
              <p:nvPr/>
            </p:nvSpPr>
            <p:spPr bwMode="auto">
              <a:xfrm>
                <a:off x="575" y="1669"/>
                <a:ext cx="374"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299" name="Line 99"/>
              <p:cNvSpPr>
                <a:spLocks noChangeShapeType="1"/>
              </p:cNvSpPr>
              <p:nvPr/>
            </p:nvSpPr>
            <p:spPr bwMode="auto">
              <a:xfrm>
                <a:off x="575" y="1756"/>
                <a:ext cx="173"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300" name="Line 100"/>
              <p:cNvSpPr>
                <a:spLocks noChangeShapeType="1"/>
              </p:cNvSpPr>
              <p:nvPr/>
            </p:nvSpPr>
            <p:spPr bwMode="auto">
              <a:xfrm>
                <a:off x="575" y="1871"/>
                <a:ext cx="173"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301" name="Line 101"/>
              <p:cNvSpPr>
                <a:spLocks noChangeShapeType="1"/>
              </p:cNvSpPr>
              <p:nvPr/>
            </p:nvSpPr>
            <p:spPr bwMode="auto">
              <a:xfrm>
                <a:off x="1180" y="1727"/>
                <a:ext cx="115"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33895" name="Group 106"/>
            <p:cNvGrpSpPr>
              <a:grpSpLocks/>
            </p:cNvGrpSpPr>
            <p:nvPr/>
          </p:nvGrpSpPr>
          <p:grpSpPr bwMode="auto">
            <a:xfrm>
              <a:off x="460" y="978"/>
              <a:ext cx="720" cy="231"/>
              <a:chOff x="575" y="978"/>
              <a:chExt cx="720" cy="231"/>
            </a:xfrm>
          </p:grpSpPr>
          <p:grpSp>
            <p:nvGrpSpPr>
              <p:cNvPr id="33908" name="Group 17"/>
              <p:cNvGrpSpPr>
                <a:grpSpLocks/>
              </p:cNvGrpSpPr>
              <p:nvPr/>
            </p:nvGrpSpPr>
            <p:grpSpPr bwMode="auto">
              <a:xfrm>
                <a:off x="690" y="978"/>
                <a:ext cx="230" cy="231"/>
                <a:chOff x="1515" y="946"/>
                <a:chExt cx="230" cy="231"/>
              </a:xfrm>
            </p:grpSpPr>
            <p:sp>
              <p:nvSpPr>
                <p:cNvPr id="1459218" name="Arc 18"/>
                <p:cNvSpPr>
                  <a:spLocks/>
                </p:cNvSpPr>
                <p:nvPr/>
              </p:nvSpPr>
              <p:spPr bwMode="auto">
                <a:xfrm>
                  <a:off x="1515" y="946"/>
                  <a:ext cx="230"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219" name="Arc 19"/>
                <p:cNvSpPr>
                  <a:spLocks/>
                </p:cNvSpPr>
                <p:nvPr/>
              </p:nvSpPr>
              <p:spPr bwMode="auto">
                <a:xfrm flipV="1">
                  <a:off x="1515" y="1059"/>
                  <a:ext cx="230"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220" name="Line 20"/>
                <p:cNvSpPr>
                  <a:spLocks noChangeShapeType="1"/>
                </p:cNvSpPr>
                <p:nvPr/>
              </p:nvSpPr>
              <p:spPr bwMode="auto">
                <a:xfrm>
                  <a:off x="1516" y="947"/>
                  <a:ext cx="0"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459294" name="Line 94"/>
              <p:cNvSpPr>
                <a:spLocks noChangeShapeType="1"/>
              </p:cNvSpPr>
              <p:nvPr/>
            </p:nvSpPr>
            <p:spPr bwMode="auto">
              <a:xfrm>
                <a:off x="575" y="1036"/>
                <a:ext cx="115"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295" name="Line 95"/>
              <p:cNvSpPr>
                <a:spLocks noChangeShapeType="1"/>
              </p:cNvSpPr>
              <p:nvPr/>
            </p:nvSpPr>
            <p:spPr bwMode="auto">
              <a:xfrm>
                <a:off x="575" y="1151"/>
                <a:ext cx="115"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302" name="Line 102"/>
              <p:cNvSpPr>
                <a:spLocks noChangeShapeType="1"/>
              </p:cNvSpPr>
              <p:nvPr/>
            </p:nvSpPr>
            <p:spPr bwMode="auto">
              <a:xfrm>
                <a:off x="921" y="1094"/>
                <a:ext cx="374"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33896" name="Group 105"/>
            <p:cNvGrpSpPr>
              <a:grpSpLocks/>
            </p:cNvGrpSpPr>
            <p:nvPr/>
          </p:nvGrpSpPr>
          <p:grpSpPr bwMode="auto">
            <a:xfrm>
              <a:off x="460" y="1324"/>
              <a:ext cx="721" cy="230"/>
              <a:chOff x="575" y="1324"/>
              <a:chExt cx="721" cy="230"/>
            </a:xfrm>
          </p:grpSpPr>
          <p:grpSp>
            <p:nvGrpSpPr>
              <p:cNvPr id="33900" name="Group 75"/>
              <p:cNvGrpSpPr>
                <a:grpSpLocks/>
              </p:cNvGrpSpPr>
              <p:nvPr/>
            </p:nvGrpSpPr>
            <p:grpSpPr bwMode="auto">
              <a:xfrm>
                <a:off x="690" y="1324"/>
                <a:ext cx="259" cy="230"/>
                <a:chOff x="3420" y="2616"/>
                <a:chExt cx="259" cy="230"/>
              </a:xfrm>
            </p:grpSpPr>
            <p:sp>
              <p:nvSpPr>
                <p:cNvPr id="1459210" name="Arc 10"/>
                <p:cNvSpPr>
                  <a:spLocks/>
                </p:cNvSpPr>
                <p:nvPr/>
              </p:nvSpPr>
              <p:spPr bwMode="auto">
                <a:xfrm>
                  <a:off x="3420" y="2616"/>
                  <a:ext cx="259"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211" name="Arc 11"/>
                <p:cNvSpPr>
                  <a:spLocks/>
                </p:cNvSpPr>
                <p:nvPr/>
              </p:nvSpPr>
              <p:spPr bwMode="auto">
                <a:xfrm flipV="1">
                  <a:off x="3420" y="2731"/>
                  <a:ext cx="259"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212" name="Arc 12"/>
                <p:cNvSpPr>
                  <a:spLocks/>
                </p:cNvSpPr>
                <p:nvPr/>
              </p:nvSpPr>
              <p:spPr bwMode="auto">
                <a:xfrm>
                  <a:off x="3420" y="2616"/>
                  <a:ext cx="58"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213" name="Arc 13"/>
                <p:cNvSpPr>
                  <a:spLocks/>
                </p:cNvSpPr>
                <p:nvPr/>
              </p:nvSpPr>
              <p:spPr bwMode="auto">
                <a:xfrm flipV="1">
                  <a:off x="3420" y="2731"/>
                  <a:ext cx="58"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459296" name="Line 96"/>
              <p:cNvSpPr>
                <a:spLocks noChangeShapeType="1"/>
              </p:cNvSpPr>
              <p:nvPr/>
            </p:nvSpPr>
            <p:spPr bwMode="auto">
              <a:xfrm>
                <a:off x="575" y="1381"/>
                <a:ext cx="173"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297" name="Line 97"/>
              <p:cNvSpPr>
                <a:spLocks noChangeShapeType="1"/>
              </p:cNvSpPr>
              <p:nvPr/>
            </p:nvSpPr>
            <p:spPr bwMode="auto">
              <a:xfrm>
                <a:off x="575" y="1497"/>
                <a:ext cx="173"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303" name="Line 103"/>
              <p:cNvSpPr>
                <a:spLocks noChangeShapeType="1"/>
              </p:cNvSpPr>
              <p:nvPr/>
            </p:nvSpPr>
            <p:spPr bwMode="auto">
              <a:xfrm>
                <a:off x="951" y="1439"/>
                <a:ext cx="345"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459307" name="Line 107"/>
            <p:cNvSpPr>
              <a:spLocks noChangeShapeType="1"/>
            </p:cNvSpPr>
            <p:nvPr/>
          </p:nvSpPr>
          <p:spPr bwMode="auto">
            <a:xfrm>
              <a:off x="1669" y="690"/>
              <a:ext cx="0" cy="1382"/>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308" name="Text Box 108"/>
            <p:cNvSpPr txBox="1">
              <a:spLocks noChangeArrowheads="1"/>
            </p:cNvSpPr>
            <p:nvPr/>
          </p:nvSpPr>
          <p:spPr bwMode="auto">
            <a:xfrm>
              <a:off x="1785" y="1307"/>
              <a:ext cx="189"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cs typeface="+mn-cs"/>
                </a:rPr>
                <a:t>4</a:t>
              </a:r>
            </a:p>
          </p:txBody>
        </p:sp>
        <p:sp>
          <p:nvSpPr>
            <p:cNvPr id="1459309" name="Text Box 109"/>
            <p:cNvSpPr txBox="1">
              <a:spLocks noChangeArrowheads="1"/>
            </p:cNvSpPr>
            <p:nvPr/>
          </p:nvSpPr>
          <p:spPr bwMode="auto">
            <a:xfrm>
              <a:off x="1785" y="1652"/>
              <a:ext cx="189"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cs typeface="+mn-cs"/>
                </a:rPr>
                <a:t>5</a:t>
              </a:r>
            </a:p>
          </p:txBody>
        </p:sp>
      </p:grpSp>
      <p:sp>
        <p:nvSpPr>
          <p:cNvPr id="1459314" name="Oval 114"/>
          <p:cNvSpPr>
            <a:spLocks noChangeArrowheads="1"/>
          </p:cNvSpPr>
          <p:nvPr/>
        </p:nvSpPr>
        <p:spPr bwMode="auto">
          <a:xfrm>
            <a:off x="7494588" y="1279525"/>
            <a:ext cx="457200" cy="457200"/>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pPr>
              <a:defRPr/>
            </a:pPr>
            <a:r>
              <a:rPr lang="en-US" b="1" i="1">
                <a:cs typeface="+mn-cs"/>
              </a:rPr>
              <a:t>v</a:t>
            </a:r>
            <a:r>
              <a:rPr lang="en-US" b="1" i="1" baseline="-25000">
                <a:cs typeface="+mn-cs"/>
              </a:rPr>
              <a:t>2</a:t>
            </a:r>
          </a:p>
        </p:txBody>
      </p:sp>
      <p:cxnSp>
        <p:nvCxnSpPr>
          <p:cNvPr id="1459341" name="AutoShape 141"/>
          <p:cNvCxnSpPr>
            <a:cxnSpLocks noChangeShapeType="1"/>
            <a:stCxn id="1459348" idx="7"/>
            <a:endCxn id="1459314" idx="3"/>
          </p:cNvCxnSpPr>
          <p:nvPr/>
        </p:nvCxnSpPr>
        <p:spPr bwMode="auto">
          <a:xfrm flipV="1">
            <a:off x="6605588" y="1682750"/>
            <a:ext cx="955675" cy="381000"/>
          </a:xfrm>
          <a:prstGeom prst="straightConnector1">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59342" name="AutoShape 142"/>
          <p:cNvCxnSpPr>
            <a:cxnSpLocks noChangeShapeType="1"/>
            <a:stCxn id="1459348" idx="5"/>
            <a:endCxn id="1459347" idx="1"/>
          </p:cNvCxnSpPr>
          <p:nvPr/>
        </p:nvCxnSpPr>
        <p:spPr bwMode="auto">
          <a:xfrm>
            <a:off x="6605588" y="2413000"/>
            <a:ext cx="955675" cy="382588"/>
          </a:xfrm>
          <a:prstGeom prst="straightConnector1">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459347" name="Oval 147"/>
          <p:cNvSpPr>
            <a:spLocks noChangeArrowheads="1"/>
          </p:cNvSpPr>
          <p:nvPr/>
        </p:nvSpPr>
        <p:spPr bwMode="auto">
          <a:xfrm>
            <a:off x="7494588" y="2741613"/>
            <a:ext cx="457200" cy="457200"/>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pPr>
              <a:defRPr/>
            </a:pPr>
            <a:r>
              <a:rPr lang="en-US" b="1" i="1">
                <a:cs typeface="+mn-cs"/>
              </a:rPr>
              <a:t>v</a:t>
            </a:r>
            <a:r>
              <a:rPr lang="en-US" b="1" i="1" baseline="-25000">
                <a:cs typeface="+mn-cs"/>
              </a:rPr>
              <a:t>3</a:t>
            </a:r>
          </a:p>
        </p:txBody>
      </p:sp>
      <p:sp>
        <p:nvSpPr>
          <p:cNvPr id="1459348" name="Oval 148"/>
          <p:cNvSpPr>
            <a:spLocks noChangeArrowheads="1"/>
          </p:cNvSpPr>
          <p:nvPr/>
        </p:nvSpPr>
        <p:spPr bwMode="auto">
          <a:xfrm>
            <a:off x="6215063" y="2009775"/>
            <a:ext cx="457200" cy="457200"/>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pPr>
              <a:defRPr/>
            </a:pPr>
            <a:r>
              <a:rPr lang="en-US" b="1" i="1">
                <a:cs typeface="+mn-cs"/>
              </a:rPr>
              <a:t>v</a:t>
            </a:r>
            <a:r>
              <a:rPr lang="en-US" b="1" i="1" baseline="-25000">
                <a:cs typeface="+mn-cs"/>
              </a:rPr>
              <a:t>1</a:t>
            </a:r>
          </a:p>
        </p:txBody>
      </p:sp>
      <p:sp>
        <p:nvSpPr>
          <p:cNvPr id="1459350" name="Text Box 150"/>
          <p:cNvSpPr txBox="1">
            <a:spLocks noChangeArrowheads="1"/>
          </p:cNvSpPr>
          <p:nvPr/>
        </p:nvSpPr>
        <p:spPr bwMode="auto">
          <a:xfrm>
            <a:off x="5667375" y="1827213"/>
            <a:ext cx="1143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1800" b="1">
                <a:cs typeface="+mn-cs"/>
              </a:rPr>
              <a:t>b</a:t>
            </a:r>
          </a:p>
        </p:txBody>
      </p:sp>
      <p:sp>
        <p:nvSpPr>
          <p:cNvPr id="1459351" name="Text Box 151"/>
          <p:cNvSpPr txBox="1">
            <a:spLocks noChangeArrowheads="1"/>
          </p:cNvSpPr>
          <p:nvPr/>
        </p:nvSpPr>
        <p:spPr bwMode="auto">
          <a:xfrm>
            <a:off x="5667375" y="2376488"/>
            <a:ext cx="10477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1800" b="1">
                <a:cs typeface="+mn-cs"/>
              </a:rPr>
              <a:t>c</a:t>
            </a:r>
          </a:p>
        </p:txBody>
      </p:sp>
      <p:sp>
        <p:nvSpPr>
          <p:cNvPr id="1459352" name="Text Box 152"/>
          <p:cNvSpPr txBox="1">
            <a:spLocks noChangeArrowheads="1"/>
          </p:cNvSpPr>
          <p:nvPr/>
        </p:nvSpPr>
        <p:spPr bwMode="auto">
          <a:xfrm>
            <a:off x="5667375" y="2833688"/>
            <a:ext cx="1143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1800" b="1">
                <a:cs typeface="+mn-cs"/>
              </a:rPr>
              <a:t>d</a:t>
            </a:r>
          </a:p>
        </p:txBody>
      </p:sp>
      <p:sp>
        <p:nvSpPr>
          <p:cNvPr id="1459353" name="Text Box 153"/>
          <p:cNvSpPr txBox="1">
            <a:spLocks noChangeArrowheads="1"/>
          </p:cNvSpPr>
          <p:nvPr/>
        </p:nvSpPr>
        <p:spPr bwMode="auto">
          <a:xfrm>
            <a:off x="8316913" y="2833688"/>
            <a:ext cx="93662"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1800" b="1">
                <a:cs typeface="+mn-cs"/>
              </a:rPr>
              <a:t>z</a:t>
            </a:r>
          </a:p>
        </p:txBody>
      </p:sp>
      <p:sp>
        <p:nvSpPr>
          <p:cNvPr id="1459354" name="Text Box 154"/>
          <p:cNvSpPr txBox="1">
            <a:spLocks noChangeArrowheads="1"/>
          </p:cNvSpPr>
          <p:nvPr/>
        </p:nvSpPr>
        <p:spPr bwMode="auto">
          <a:xfrm>
            <a:off x="8316913" y="1370013"/>
            <a:ext cx="10477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1800" b="1">
                <a:cs typeface="+mn-cs"/>
              </a:rPr>
              <a:t>y</a:t>
            </a:r>
          </a:p>
        </p:txBody>
      </p:sp>
      <p:sp>
        <p:nvSpPr>
          <p:cNvPr id="1459355" name="Text Box 155"/>
          <p:cNvSpPr txBox="1">
            <a:spLocks noChangeArrowheads="1"/>
          </p:cNvSpPr>
          <p:nvPr/>
        </p:nvSpPr>
        <p:spPr bwMode="auto">
          <a:xfrm>
            <a:off x="6764338" y="2101850"/>
            <a:ext cx="104775"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1800" b="1">
                <a:cs typeface="+mn-cs"/>
              </a:rPr>
              <a:t>x</a:t>
            </a:r>
          </a:p>
        </p:txBody>
      </p:sp>
      <p:cxnSp>
        <p:nvCxnSpPr>
          <p:cNvPr id="1459356" name="AutoShape 156"/>
          <p:cNvCxnSpPr>
            <a:cxnSpLocks noChangeShapeType="1"/>
            <a:stCxn id="1459357" idx="3"/>
            <a:endCxn id="1459314" idx="2"/>
          </p:cNvCxnSpPr>
          <p:nvPr/>
        </p:nvCxnSpPr>
        <p:spPr bwMode="auto">
          <a:xfrm>
            <a:off x="5772150" y="1508125"/>
            <a:ext cx="1709738" cy="0"/>
          </a:xfrm>
          <a:prstGeom prst="straightConnector1">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459357" name="Text Box 157"/>
          <p:cNvSpPr txBox="1">
            <a:spLocks noChangeArrowheads="1"/>
          </p:cNvSpPr>
          <p:nvPr/>
        </p:nvSpPr>
        <p:spPr bwMode="auto">
          <a:xfrm>
            <a:off x="5667375" y="1370013"/>
            <a:ext cx="10477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1800" b="1">
                <a:cs typeface="+mn-cs"/>
              </a:rPr>
              <a:t>a</a:t>
            </a:r>
          </a:p>
        </p:txBody>
      </p:sp>
      <p:cxnSp>
        <p:nvCxnSpPr>
          <p:cNvPr id="1459358" name="AutoShape 158"/>
          <p:cNvCxnSpPr>
            <a:cxnSpLocks noChangeShapeType="1"/>
            <a:stCxn id="1459350" idx="3"/>
            <a:endCxn id="1459348" idx="1"/>
          </p:cNvCxnSpPr>
          <p:nvPr/>
        </p:nvCxnSpPr>
        <p:spPr bwMode="auto">
          <a:xfrm>
            <a:off x="5781675" y="1965325"/>
            <a:ext cx="500063" cy="98425"/>
          </a:xfrm>
          <a:prstGeom prst="straightConnector1">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59359" name="AutoShape 159"/>
          <p:cNvCxnSpPr>
            <a:cxnSpLocks noChangeShapeType="1"/>
            <a:stCxn id="1459351" idx="3"/>
            <a:endCxn id="1459348" idx="3"/>
          </p:cNvCxnSpPr>
          <p:nvPr/>
        </p:nvCxnSpPr>
        <p:spPr bwMode="auto">
          <a:xfrm flipV="1">
            <a:off x="5772150" y="2413000"/>
            <a:ext cx="509588" cy="101600"/>
          </a:xfrm>
          <a:prstGeom prst="straightConnector1">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59360" name="AutoShape 160"/>
          <p:cNvCxnSpPr>
            <a:cxnSpLocks noChangeShapeType="1"/>
            <a:stCxn id="1459352" idx="3"/>
            <a:endCxn id="1459347" idx="2"/>
          </p:cNvCxnSpPr>
          <p:nvPr/>
        </p:nvCxnSpPr>
        <p:spPr bwMode="auto">
          <a:xfrm flipV="1">
            <a:off x="5781675" y="2970213"/>
            <a:ext cx="1700213" cy="1587"/>
          </a:xfrm>
          <a:prstGeom prst="straightConnector1">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59361" name="AutoShape 161"/>
          <p:cNvCxnSpPr>
            <a:cxnSpLocks noChangeShapeType="1"/>
            <a:stCxn id="1459314" idx="6"/>
            <a:endCxn id="1459354" idx="1"/>
          </p:cNvCxnSpPr>
          <p:nvPr/>
        </p:nvCxnSpPr>
        <p:spPr bwMode="auto">
          <a:xfrm>
            <a:off x="7964488" y="1508125"/>
            <a:ext cx="352425" cy="0"/>
          </a:xfrm>
          <a:prstGeom prst="straightConnector1">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59362" name="AutoShape 162"/>
          <p:cNvCxnSpPr>
            <a:cxnSpLocks noChangeShapeType="1"/>
            <a:stCxn id="1459347" idx="6"/>
            <a:endCxn id="1459353" idx="1"/>
          </p:cNvCxnSpPr>
          <p:nvPr/>
        </p:nvCxnSpPr>
        <p:spPr bwMode="auto">
          <a:xfrm>
            <a:off x="7964488" y="2970213"/>
            <a:ext cx="352425" cy="1587"/>
          </a:xfrm>
          <a:prstGeom prst="straightConnector1">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33821" name="Group 228"/>
          <p:cNvGrpSpPr>
            <a:grpSpLocks/>
          </p:cNvGrpSpPr>
          <p:nvPr/>
        </p:nvGrpSpPr>
        <p:grpSpPr bwMode="auto">
          <a:xfrm>
            <a:off x="547688" y="4021138"/>
            <a:ext cx="2571750" cy="1782762"/>
            <a:chOff x="403" y="2533"/>
            <a:chExt cx="1620" cy="1123"/>
          </a:xfrm>
        </p:grpSpPr>
        <p:sp>
          <p:nvSpPr>
            <p:cNvPr id="1459406" name="Text Box 206"/>
            <p:cNvSpPr txBox="1">
              <a:spLocks noChangeArrowheads="1"/>
            </p:cNvSpPr>
            <p:nvPr/>
          </p:nvSpPr>
          <p:spPr bwMode="auto">
            <a:xfrm>
              <a:off x="403" y="2936"/>
              <a:ext cx="72"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1800" b="1">
                  <a:cs typeface="+mn-cs"/>
                </a:rPr>
                <a:t>b</a:t>
              </a:r>
            </a:p>
          </p:txBody>
        </p:sp>
        <p:sp>
          <p:nvSpPr>
            <p:cNvPr id="1459407" name="Text Box 207"/>
            <p:cNvSpPr txBox="1">
              <a:spLocks noChangeArrowheads="1"/>
            </p:cNvSpPr>
            <p:nvPr/>
          </p:nvSpPr>
          <p:spPr bwMode="auto">
            <a:xfrm>
              <a:off x="403" y="3080"/>
              <a:ext cx="66"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1800" b="1">
                  <a:cs typeface="+mn-cs"/>
                </a:rPr>
                <a:t>c</a:t>
              </a:r>
            </a:p>
          </p:txBody>
        </p:sp>
        <p:sp>
          <p:nvSpPr>
            <p:cNvPr id="1459408" name="Text Box 208"/>
            <p:cNvSpPr txBox="1">
              <a:spLocks noChangeArrowheads="1"/>
            </p:cNvSpPr>
            <p:nvPr/>
          </p:nvSpPr>
          <p:spPr bwMode="auto">
            <a:xfrm>
              <a:off x="403" y="3483"/>
              <a:ext cx="72"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1800" b="1">
                  <a:cs typeface="+mn-cs"/>
                </a:rPr>
                <a:t>d</a:t>
              </a:r>
            </a:p>
          </p:txBody>
        </p:sp>
        <p:sp>
          <p:nvSpPr>
            <p:cNvPr id="1459409" name="Text Box 209"/>
            <p:cNvSpPr txBox="1">
              <a:spLocks noChangeArrowheads="1"/>
            </p:cNvSpPr>
            <p:nvPr/>
          </p:nvSpPr>
          <p:spPr bwMode="auto">
            <a:xfrm>
              <a:off x="403" y="2533"/>
              <a:ext cx="66"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1800" b="1">
                  <a:cs typeface="+mn-cs"/>
                </a:rPr>
                <a:t>a</a:t>
              </a:r>
            </a:p>
          </p:txBody>
        </p:sp>
        <p:grpSp>
          <p:nvGrpSpPr>
            <p:cNvPr id="33859" name="Group 226"/>
            <p:cNvGrpSpPr>
              <a:grpSpLocks/>
            </p:cNvGrpSpPr>
            <p:nvPr/>
          </p:nvGrpSpPr>
          <p:grpSpPr bwMode="auto">
            <a:xfrm>
              <a:off x="518" y="2591"/>
              <a:ext cx="1381" cy="1037"/>
              <a:chOff x="518" y="2591"/>
              <a:chExt cx="1381" cy="1037"/>
            </a:xfrm>
          </p:grpSpPr>
          <p:grpSp>
            <p:nvGrpSpPr>
              <p:cNvPr id="33862" name="Group 183"/>
              <p:cNvGrpSpPr>
                <a:grpSpLocks/>
              </p:cNvGrpSpPr>
              <p:nvPr/>
            </p:nvGrpSpPr>
            <p:grpSpPr bwMode="auto">
              <a:xfrm>
                <a:off x="1439" y="2591"/>
                <a:ext cx="230" cy="231"/>
                <a:chOff x="1515" y="946"/>
                <a:chExt cx="230" cy="231"/>
              </a:xfrm>
            </p:grpSpPr>
            <p:sp>
              <p:nvSpPr>
                <p:cNvPr id="1459384" name="Arc 184"/>
                <p:cNvSpPr>
                  <a:spLocks/>
                </p:cNvSpPr>
                <p:nvPr/>
              </p:nvSpPr>
              <p:spPr bwMode="auto">
                <a:xfrm>
                  <a:off x="1515" y="946"/>
                  <a:ext cx="230"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385" name="Arc 185"/>
                <p:cNvSpPr>
                  <a:spLocks/>
                </p:cNvSpPr>
                <p:nvPr/>
              </p:nvSpPr>
              <p:spPr bwMode="auto">
                <a:xfrm flipV="1">
                  <a:off x="1515" y="1059"/>
                  <a:ext cx="230"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386" name="Line 186"/>
                <p:cNvSpPr>
                  <a:spLocks noChangeShapeType="1"/>
                </p:cNvSpPr>
                <p:nvPr/>
              </p:nvSpPr>
              <p:spPr bwMode="auto">
                <a:xfrm>
                  <a:off x="1516" y="947"/>
                  <a:ext cx="0"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33863" name="Group 187"/>
              <p:cNvGrpSpPr>
                <a:grpSpLocks/>
              </p:cNvGrpSpPr>
              <p:nvPr/>
            </p:nvGrpSpPr>
            <p:grpSpPr bwMode="auto">
              <a:xfrm>
                <a:off x="1439" y="3397"/>
                <a:ext cx="230" cy="231"/>
                <a:chOff x="1515" y="946"/>
                <a:chExt cx="230" cy="231"/>
              </a:xfrm>
            </p:grpSpPr>
            <p:sp>
              <p:nvSpPr>
                <p:cNvPr id="1459388" name="Arc 188"/>
                <p:cNvSpPr>
                  <a:spLocks/>
                </p:cNvSpPr>
                <p:nvPr/>
              </p:nvSpPr>
              <p:spPr bwMode="auto">
                <a:xfrm>
                  <a:off x="1515" y="946"/>
                  <a:ext cx="230"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389" name="Arc 189"/>
                <p:cNvSpPr>
                  <a:spLocks/>
                </p:cNvSpPr>
                <p:nvPr/>
              </p:nvSpPr>
              <p:spPr bwMode="auto">
                <a:xfrm flipV="1">
                  <a:off x="1515" y="1059"/>
                  <a:ext cx="230"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390" name="Line 190"/>
                <p:cNvSpPr>
                  <a:spLocks noChangeShapeType="1"/>
                </p:cNvSpPr>
                <p:nvPr/>
              </p:nvSpPr>
              <p:spPr bwMode="auto">
                <a:xfrm>
                  <a:off x="1516" y="947"/>
                  <a:ext cx="0"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459391" name="Line 191"/>
              <p:cNvSpPr>
                <a:spLocks noChangeShapeType="1"/>
              </p:cNvSpPr>
              <p:nvPr/>
            </p:nvSpPr>
            <p:spPr bwMode="auto">
              <a:xfrm>
                <a:off x="1209" y="2763"/>
                <a:ext cx="23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3865" name="Group 192"/>
              <p:cNvGrpSpPr>
                <a:grpSpLocks/>
              </p:cNvGrpSpPr>
              <p:nvPr/>
            </p:nvGrpSpPr>
            <p:grpSpPr bwMode="auto">
              <a:xfrm>
                <a:off x="690" y="2994"/>
                <a:ext cx="259" cy="230"/>
                <a:chOff x="3420" y="2616"/>
                <a:chExt cx="259" cy="230"/>
              </a:xfrm>
            </p:grpSpPr>
            <p:sp>
              <p:nvSpPr>
                <p:cNvPr id="1459393" name="Arc 193"/>
                <p:cNvSpPr>
                  <a:spLocks/>
                </p:cNvSpPr>
                <p:nvPr/>
              </p:nvSpPr>
              <p:spPr bwMode="auto">
                <a:xfrm>
                  <a:off x="3420" y="2616"/>
                  <a:ext cx="259"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394" name="Arc 194"/>
                <p:cNvSpPr>
                  <a:spLocks/>
                </p:cNvSpPr>
                <p:nvPr/>
              </p:nvSpPr>
              <p:spPr bwMode="auto">
                <a:xfrm flipV="1">
                  <a:off x="3420" y="2731"/>
                  <a:ext cx="259"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395" name="Arc 195"/>
                <p:cNvSpPr>
                  <a:spLocks/>
                </p:cNvSpPr>
                <p:nvPr/>
              </p:nvSpPr>
              <p:spPr bwMode="auto">
                <a:xfrm>
                  <a:off x="3420" y="2616"/>
                  <a:ext cx="58"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396" name="Arc 196"/>
                <p:cNvSpPr>
                  <a:spLocks/>
                </p:cNvSpPr>
                <p:nvPr/>
              </p:nvSpPr>
              <p:spPr bwMode="auto">
                <a:xfrm flipV="1">
                  <a:off x="3420" y="2731"/>
                  <a:ext cx="58"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459397" name="Line 197"/>
              <p:cNvSpPr>
                <a:spLocks noChangeShapeType="1"/>
              </p:cNvSpPr>
              <p:nvPr/>
            </p:nvSpPr>
            <p:spPr bwMode="auto">
              <a:xfrm>
                <a:off x="1209" y="3454"/>
                <a:ext cx="23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398" name="Line 198"/>
              <p:cNvSpPr>
                <a:spLocks noChangeShapeType="1"/>
              </p:cNvSpPr>
              <p:nvPr/>
            </p:nvSpPr>
            <p:spPr bwMode="auto">
              <a:xfrm>
                <a:off x="1209" y="2765"/>
                <a:ext cx="0" cy="691"/>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399" name="Line 199"/>
              <p:cNvSpPr>
                <a:spLocks noChangeShapeType="1"/>
              </p:cNvSpPr>
              <p:nvPr/>
            </p:nvSpPr>
            <p:spPr bwMode="auto">
              <a:xfrm>
                <a:off x="949" y="3109"/>
                <a:ext cx="259"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400" name="Line 200"/>
              <p:cNvSpPr>
                <a:spLocks noChangeShapeType="1"/>
              </p:cNvSpPr>
              <p:nvPr/>
            </p:nvSpPr>
            <p:spPr bwMode="auto">
              <a:xfrm>
                <a:off x="1669" y="2706"/>
                <a:ext cx="23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401" name="Line 201"/>
              <p:cNvSpPr>
                <a:spLocks noChangeShapeType="1"/>
              </p:cNvSpPr>
              <p:nvPr/>
            </p:nvSpPr>
            <p:spPr bwMode="auto">
              <a:xfrm>
                <a:off x="1669" y="3512"/>
                <a:ext cx="23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402" name="Line 202"/>
              <p:cNvSpPr>
                <a:spLocks noChangeShapeType="1"/>
              </p:cNvSpPr>
              <p:nvPr/>
            </p:nvSpPr>
            <p:spPr bwMode="auto">
              <a:xfrm>
                <a:off x="518" y="2648"/>
                <a:ext cx="921"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403" name="Line 203"/>
              <p:cNvSpPr>
                <a:spLocks noChangeShapeType="1"/>
              </p:cNvSpPr>
              <p:nvPr/>
            </p:nvSpPr>
            <p:spPr bwMode="auto">
              <a:xfrm>
                <a:off x="518" y="3569"/>
                <a:ext cx="921"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404" name="Line 204"/>
              <p:cNvSpPr>
                <a:spLocks noChangeShapeType="1"/>
              </p:cNvSpPr>
              <p:nvPr/>
            </p:nvSpPr>
            <p:spPr bwMode="auto">
              <a:xfrm>
                <a:off x="518" y="3051"/>
                <a:ext cx="23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405" name="Line 205"/>
              <p:cNvSpPr>
                <a:spLocks noChangeShapeType="1"/>
              </p:cNvSpPr>
              <p:nvPr/>
            </p:nvSpPr>
            <p:spPr bwMode="auto">
              <a:xfrm>
                <a:off x="518" y="3166"/>
                <a:ext cx="23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410" name="Text Box 210"/>
              <p:cNvSpPr txBox="1">
                <a:spLocks noChangeArrowheads="1"/>
              </p:cNvSpPr>
              <p:nvPr/>
            </p:nvSpPr>
            <p:spPr bwMode="auto">
              <a:xfrm>
                <a:off x="1036" y="2936"/>
                <a:ext cx="66"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1800" b="1">
                    <a:cs typeface="+mn-cs"/>
                  </a:rPr>
                  <a:t>x</a:t>
                </a:r>
              </a:p>
            </p:txBody>
          </p:sp>
        </p:grpSp>
        <p:sp>
          <p:nvSpPr>
            <p:cNvPr id="1459411" name="Text Box 211"/>
            <p:cNvSpPr txBox="1">
              <a:spLocks noChangeArrowheads="1"/>
            </p:cNvSpPr>
            <p:nvPr/>
          </p:nvSpPr>
          <p:spPr bwMode="auto">
            <a:xfrm>
              <a:off x="1957" y="3397"/>
              <a:ext cx="59"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1800" b="1">
                  <a:cs typeface="+mn-cs"/>
                </a:rPr>
                <a:t>z</a:t>
              </a:r>
            </a:p>
          </p:txBody>
        </p:sp>
        <p:sp>
          <p:nvSpPr>
            <p:cNvPr id="1459412" name="Text Box 212"/>
            <p:cNvSpPr txBox="1">
              <a:spLocks noChangeArrowheads="1"/>
            </p:cNvSpPr>
            <p:nvPr/>
          </p:nvSpPr>
          <p:spPr bwMode="auto">
            <a:xfrm>
              <a:off x="1957" y="2591"/>
              <a:ext cx="66"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1800" b="1">
                  <a:cs typeface="+mn-cs"/>
                </a:rPr>
                <a:t>y</a:t>
              </a:r>
            </a:p>
          </p:txBody>
        </p:sp>
      </p:grpSp>
      <p:sp>
        <p:nvSpPr>
          <p:cNvPr id="1459418" name="Text Box 218"/>
          <p:cNvSpPr txBox="1">
            <a:spLocks noChangeArrowheads="1"/>
          </p:cNvSpPr>
          <p:nvPr/>
        </p:nvSpPr>
        <p:spPr bwMode="auto">
          <a:xfrm>
            <a:off x="3838575" y="3656013"/>
            <a:ext cx="1477963"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lgn="l">
              <a:defRPr/>
            </a:pPr>
            <a:r>
              <a:rPr lang="en-US" b="1">
                <a:solidFill>
                  <a:schemeClr val="bg2"/>
                </a:solidFill>
                <a:cs typeface="+mn-cs"/>
              </a:rPr>
              <a:t>m</a:t>
            </a:r>
            <a:r>
              <a:rPr lang="en-US" b="1" baseline="-25000">
                <a:solidFill>
                  <a:schemeClr val="bg2"/>
                </a:solidFill>
                <a:cs typeface="+mn-cs"/>
              </a:rPr>
              <a:t>1</a:t>
            </a:r>
            <a:r>
              <a:rPr lang="en-US" b="1">
                <a:solidFill>
                  <a:schemeClr val="bg2"/>
                </a:solidFill>
                <a:cs typeface="+mn-cs"/>
              </a:rPr>
              <a:t>: {v</a:t>
            </a:r>
            <a:r>
              <a:rPr lang="en-US" b="1" baseline="-25000">
                <a:solidFill>
                  <a:schemeClr val="bg2"/>
                </a:solidFill>
                <a:cs typeface="+mn-cs"/>
              </a:rPr>
              <a:t>1</a:t>
            </a:r>
            <a:r>
              <a:rPr lang="en-US" b="1">
                <a:solidFill>
                  <a:schemeClr val="bg2"/>
                </a:solidFill>
                <a:cs typeface="+mn-cs"/>
              </a:rPr>
              <a:t>,OR2}</a:t>
            </a:r>
          </a:p>
        </p:txBody>
      </p:sp>
      <p:sp>
        <p:nvSpPr>
          <p:cNvPr id="1459419" name="Text Box 219"/>
          <p:cNvSpPr txBox="1">
            <a:spLocks noChangeArrowheads="1"/>
          </p:cNvSpPr>
          <p:nvPr/>
        </p:nvSpPr>
        <p:spPr bwMode="auto">
          <a:xfrm>
            <a:off x="3838575" y="4113213"/>
            <a:ext cx="164465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lgn="l">
              <a:defRPr/>
            </a:pPr>
            <a:r>
              <a:rPr lang="en-US" b="1">
                <a:solidFill>
                  <a:srgbClr val="00CCFF"/>
                </a:solidFill>
                <a:cs typeface="+mn-cs"/>
              </a:rPr>
              <a:t>m</a:t>
            </a:r>
            <a:r>
              <a:rPr lang="en-US" b="1" baseline="-25000">
                <a:solidFill>
                  <a:srgbClr val="00CCFF"/>
                </a:solidFill>
                <a:cs typeface="+mn-cs"/>
              </a:rPr>
              <a:t>2</a:t>
            </a:r>
            <a:r>
              <a:rPr lang="en-US" b="1">
                <a:solidFill>
                  <a:srgbClr val="00CCFF"/>
                </a:solidFill>
                <a:cs typeface="+mn-cs"/>
              </a:rPr>
              <a:t>: {v</a:t>
            </a:r>
            <a:r>
              <a:rPr lang="en-US" b="1" baseline="-25000">
                <a:solidFill>
                  <a:srgbClr val="00CCFF"/>
                </a:solidFill>
                <a:cs typeface="+mn-cs"/>
              </a:rPr>
              <a:t>2</a:t>
            </a:r>
            <a:r>
              <a:rPr lang="en-US" b="1">
                <a:solidFill>
                  <a:srgbClr val="00CCFF"/>
                </a:solidFill>
                <a:cs typeface="+mn-cs"/>
              </a:rPr>
              <a:t>,AND2}</a:t>
            </a:r>
          </a:p>
        </p:txBody>
      </p:sp>
      <p:sp>
        <p:nvSpPr>
          <p:cNvPr id="1459420" name="Text Box 220"/>
          <p:cNvSpPr txBox="1">
            <a:spLocks noChangeArrowheads="1"/>
          </p:cNvSpPr>
          <p:nvPr/>
        </p:nvSpPr>
        <p:spPr bwMode="auto">
          <a:xfrm>
            <a:off x="3838575" y="4570413"/>
            <a:ext cx="164465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lgn="l">
              <a:defRPr/>
            </a:pPr>
            <a:r>
              <a:rPr lang="en-US" b="1">
                <a:solidFill>
                  <a:schemeClr val="accent2"/>
                </a:solidFill>
                <a:cs typeface="+mn-cs"/>
              </a:rPr>
              <a:t>m</a:t>
            </a:r>
            <a:r>
              <a:rPr lang="en-US" b="1" baseline="-25000">
                <a:solidFill>
                  <a:schemeClr val="accent2"/>
                </a:solidFill>
                <a:cs typeface="+mn-cs"/>
              </a:rPr>
              <a:t>3</a:t>
            </a:r>
            <a:r>
              <a:rPr lang="en-US" b="1">
                <a:solidFill>
                  <a:schemeClr val="accent2"/>
                </a:solidFill>
                <a:cs typeface="+mn-cs"/>
              </a:rPr>
              <a:t>: {v</a:t>
            </a:r>
            <a:r>
              <a:rPr lang="en-US" b="1" baseline="-25000">
                <a:solidFill>
                  <a:schemeClr val="accent2"/>
                </a:solidFill>
                <a:cs typeface="+mn-cs"/>
              </a:rPr>
              <a:t>3</a:t>
            </a:r>
            <a:r>
              <a:rPr lang="en-US" b="1">
                <a:solidFill>
                  <a:schemeClr val="accent2"/>
                </a:solidFill>
                <a:cs typeface="+mn-cs"/>
              </a:rPr>
              <a:t>,AND2}</a:t>
            </a:r>
          </a:p>
        </p:txBody>
      </p:sp>
      <p:sp>
        <p:nvSpPr>
          <p:cNvPr id="1459422" name="Text Box 222"/>
          <p:cNvSpPr txBox="1">
            <a:spLocks noChangeArrowheads="1"/>
          </p:cNvSpPr>
          <p:nvPr/>
        </p:nvSpPr>
        <p:spPr bwMode="auto">
          <a:xfrm>
            <a:off x="3838575" y="5027613"/>
            <a:ext cx="1919288"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lgn="l">
              <a:defRPr/>
            </a:pPr>
            <a:r>
              <a:rPr lang="en-US" b="1">
                <a:solidFill>
                  <a:schemeClr val="hlink"/>
                </a:solidFill>
                <a:cs typeface="+mn-cs"/>
              </a:rPr>
              <a:t>m</a:t>
            </a:r>
            <a:r>
              <a:rPr lang="en-US" b="1" baseline="-25000">
                <a:solidFill>
                  <a:schemeClr val="hlink"/>
                </a:solidFill>
                <a:cs typeface="+mn-cs"/>
              </a:rPr>
              <a:t>4</a:t>
            </a:r>
            <a:r>
              <a:rPr lang="en-US" b="1">
                <a:solidFill>
                  <a:schemeClr val="hlink"/>
                </a:solidFill>
                <a:cs typeface="+mn-cs"/>
              </a:rPr>
              <a:t>: {v</a:t>
            </a:r>
            <a:r>
              <a:rPr lang="en-US" b="1" baseline="-25000">
                <a:solidFill>
                  <a:schemeClr val="hlink"/>
                </a:solidFill>
                <a:cs typeface="+mn-cs"/>
              </a:rPr>
              <a:t>1</a:t>
            </a:r>
            <a:r>
              <a:rPr lang="en-US" b="1">
                <a:solidFill>
                  <a:schemeClr val="hlink"/>
                </a:solidFill>
                <a:cs typeface="+mn-cs"/>
              </a:rPr>
              <a:t>,v</a:t>
            </a:r>
            <a:r>
              <a:rPr lang="en-US" b="1" baseline="-25000">
                <a:solidFill>
                  <a:schemeClr val="hlink"/>
                </a:solidFill>
                <a:cs typeface="+mn-cs"/>
              </a:rPr>
              <a:t>2</a:t>
            </a:r>
            <a:r>
              <a:rPr lang="en-US" b="1">
                <a:solidFill>
                  <a:schemeClr val="hlink"/>
                </a:solidFill>
                <a:cs typeface="+mn-cs"/>
              </a:rPr>
              <a:t>,OA21}</a:t>
            </a:r>
          </a:p>
        </p:txBody>
      </p:sp>
      <p:sp>
        <p:nvSpPr>
          <p:cNvPr id="1459423" name="Text Box 223"/>
          <p:cNvSpPr txBox="1">
            <a:spLocks noChangeArrowheads="1"/>
          </p:cNvSpPr>
          <p:nvPr/>
        </p:nvSpPr>
        <p:spPr bwMode="auto">
          <a:xfrm>
            <a:off x="3838575" y="5483225"/>
            <a:ext cx="1919288"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lgn="l">
              <a:defRPr/>
            </a:pPr>
            <a:r>
              <a:rPr lang="en-US" b="1">
                <a:solidFill>
                  <a:srgbClr val="006600"/>
                </a:solidFill>
                <a:cs typeface="+mn-cs"/>
              </a:rPr>
              <a:t>m</a:t>
            </a:r>
            <a:r>
              <a:rPr lang="en-US" b="1" baseline="-25000">
                <a:solidFill>
                  <a:srgbClr val="006600"/>
                </a:solidFill>
                <a:cs typeface="+mn-cs"/>
              </a:rPr>
              <a:t>5</a:t>
            </a:r>
            <a:r>
              <a:rPr lang="en-US" b="1">
                <a:solidFill>
                  <a:srgbClr val="006600"/>
                </a:solidFill>
                <a:cs typeface="+mn-cs"/>
              </a:rPr>
              <a:t>: {v</a:t>
            </a:r>
            <a:r>
              <a:rPr lang="en-US" b="1" baseline="-25000">
                <a:solidFill>
                  <a:srgbClr val="006600"/>
                </a:solidFill>
                <a:cs typeface="+mn-cs"/>
              </a:rPr>
              <a:t>1</a:t>
            </a:r>
            <a:r>
              <a:rPr lang="en-US" b="1">
                <a:solidFill>
                  <a:srgbClr val="006600"/>
                </a:solidFill>
                <a:cs typeface="+mn-cs"/>
              </a:rPr>
              <a:t>,v</a:t>
            </a:r>
            <a:r>
              <a:rPr lang="en-US" b="1" baseline="-25000">
                <a:solidFill>
                  <a:srgbClr val="006600"/>
                </a:solidFill>
                <a:cs typeface="+mn-cs"/>
              </a:rPr>
              <a:t>3</a:t>
            </a:r>
            <a:r>
              <a:rPr lang="en-US" b="1">
                <a:solidFill>
                  <a:srgbClr val="006600"/>
                </a:solidFill>
                <a:cs typeface="+mn-cs"/>
              </a:rPr>
              <a:t>,OA21}</a:t>
            </a:r>
          </a:p>
        </p:txBody>
      </p:sp>
      <p:grpSp>
        <p:nvGrpSpPr>
          <p:cNvPr id="33827" name="Group 229"/>
          <p:cNvGrpSpPr>
            <a:grpSpLocks/>
          </p:cNvGrpSpPr>
          <p:nvPr/>
        </p:nvGrpSpPr>
        <p:grpSpPr bwMode="auto">
          <a:xfrm>
            <a:off x="6215063" y="4113213"/>
            <a:ext cx="2192337" cy="1646237"/>
            <a:chOff x="518" y="2591"/>
            <a:chExt cx="1381" cy="1037"/>
          </a:xfrm>
        </p:grpSpPr>
        <p:grpSp>
          <p:nvGrpSpPr>
            <p:cNvPr id="33831" name="Group 230"/>
            <p:cNvGrpSpPr>
              <a:grpSpLocks/>
            </p:cNvGrpSpPr>
            <p:nvPr/>
          </p:nvGrpSpPr>
          <p:grpSpPr bwMode="auto">
            <a:xfrm>
              <a:off x="1439" y="2591"/>
              <a:ext cx="230" cy="231"/>
              <a:chOff x="1515" y="946"/>
              <a:chExt cx="230" cy="231"/>
            </a:xfrm>
          </p:grpSpPr>
          <p:sp>
            <p:nvSpPr>
              <p:cNvPr id="1459431" name="Arc 231"/>
              <p:cNvSpPr>
                <a:spLocks/>
              </p:cNvSpPr>
              <p:nvPr/>
            </p:nvSpPr>
            <p:spPr bwMode="auto">
              <a:xfrm>
                <a:off x="1515" y="946"/>
                <a:ext cx="230"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432" name="Arc 232"/>
              <p:cNvSpPr>
                <a:spLocks/>
              </p:cNvSpPr>
              <p:nvPr/>
            </p:nvSpPr>
            <p:spPr bwMode="auto">
              <a:xfrm flipV="1">
                <a:off x="1515" y="1059"/>
                <a:ext cx="230"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433" name="Line 233"/>
              <p:cNvSpPr>
                <a:spLocks noChangeShapeType="1"/>
              </p:cNvSpPr>
              <p:nvPr/>
            </p:nvSpPr>
            <p:spPr bwMode="auto">
              <a:xfrm>
                <a:off x="1516" y="947"/>
                <a:ext cx="0"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33832" name="Group 234"/>
            <p:cNvGrpSpPr>
              <a:grpSpLocks/>
            </p:cNvGrpSpPr>
            <p:nvPr/>
          </p:nvGrpSpPr>
          <p:grpSpPr bwMode="auto">
            <a:xfrm>
              <a:off x="1439" y="3397"/>
              <a:ext cx="230" cy="231"/>
              <a:chOff x="1515" y="946"/>
              <a:chExt cx="230" cy="231"/>
            </a:xfrm>
          </p:grpSpPr>
          <p:sp>
            <p:nvSpPr>
              <p:cNvPr id="1459435" name="Arc 235"/>
              <p:cNvSpPr>
                <a:spLocks/>
              </p:cNvSpPr>
              <p:nvPr/>
            </p:nvSpPr>
            <p:spPr bwMode="auto">
              <a:xfrm>
                <a:off x="1515" y="946"/>
                <a:ext cx="230"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436" name="Arc 236"/>
              <p:cNvSpPr>
                <a:spLocks/>
              </p:cNvSpPr>
              <p:nvPr/>
            </p:nvSpPr>
            <p:spPr bwMode="auto">
              <a:xfrm flipV="1">
                <a:off x="1515" y="1059"/>
                <a:ext cx="230"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437" name="Line 237"/>
              <p:cNvSpPr>
                <a:spLocks noChangeShapeType="1"/>
              </p:cNvSpPr>
              <p:nvPr/>
            </p:nvSpPr>
            <p:spPr bwMode="auto">
              <a:xfrm>
                <a:off x="1516" y="947"/>
                <a:ext cx="0"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459438" name="Line 238"/>
            <p:cNvSpPr>
              <a:spLocks noChangeShapeType="1"/>
            </p:cNvSpPr>
            <p:nvPr/>
          </p:nvSpPr>
          <p:spPr bwMode="auto">
            <a:xfrm>
              <a:off x="1209" y="2763"/>
              <a:ext cx="23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3834" name="Group 239"/>
            <p:cNvGrpSpPr>
              <a:grpSpLocks/>
            </p:cNvGrpSpPr>
            <p:nvPr/>
          </p:nvGrpSpPr>
          <p:grpSpPr bwMode="auto">
            <a:xfrm>
              <a:off x="690" y="2994"/>
              <a:ext cx="259" cy="230"/>
              <a:chOff x="3420" y="2616"/>
              <a:chExt cx="259" cy="230"/>
            </a:xfrm>
          </p:grpSpPr>
          <p:sp>
            <p:nvSpPr>
              <p:cNvPr id="1459440" name="Arc 240"/>
              <p:cNvSpPr>
                <a:spLocks/>
              </p:cNvSpPr>
              <p:nvPr/>
            </p:nvSpPr>
            <p:spPr bwMode="auto">
              <a:xfrm>
                <a:off x="3420" y="2616"/>
                <a:ext cx="259"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441" name="Arc 241"/>
              <p:cNvSpPr>
                <a:spLocks/>
              </p:cNvSpPr>
              <p:nvPr/>
            </p:nvSpPr>
            <p:spPr bwMode="auto">
              <a:xfrm flipV="1">
                <a:off x="3420" y="2731"/>
                <a:ext cx="259"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442" name="Arc 242"/>
              <p:cNvSpPr>
                <a:spLocks/>
              </p:cNvSpPr>
              <p:nvPr/>
            </p:nvSpPr>
            <p:spPr bwMode="auto">
              <a:xfrm>
                <a:off x="3420" y="2616"/>
                <a:ext cx="58"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443" name="Arc 243"/>
              <p:cNvSpPr>
                <a:spLocks/>
              </p:cNvSpPr>
              <p:nvPr/>
            </p:nvSpPr>
            <p:spPr bwMode="auto">
              <a:xfrm flipV="1">
                <a:off x="3420" y="2731"/>
                <a:ext cx="58"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459444" name="Line 244"/>
            <p:cNvSpPr>
              <a:spLocks noChangeShapeType="1"/>
            </p:cNvSpPr>
            <p:nvPr/>
          </p:nvSpPr>
          <p:spPr bwMode="auto">
            <a:xfrm>
              <a:off x="1209" y="3454"/>
              <a:ext cx="23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445" name="Line 245"/>
            <p:cNvSpPr>
              <a:spLocks noChangeShapeType="1"/>
            </p:cNvSpPr>
            <p:nvPr/>
          </p:nvSpPr>
          <p:spPr bwMode="auto">
            <a:xfrm>
              <a:off x="1209" y="2765"/>
              <a:ext cx="0" cy="691"/>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446" name="Line 246"/>
            <p:cNvSpPr>
              <a:spLocks noChangeShapeType="1"/>
            </p:cNvSpPr>
            <p:nvPr/>
          </p:nvSpPr>
          <p:spPr bwMode="auto">
            <a:xfrm>
              <a:off x="949" y="3109"/>
              <a:ext cx="259"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447" name="Line 247"/>
            <p:cNvSpPr>
              <a:spLocks noChangeShapeType="1"/>
            </p:cNvSpPr>
            <p:nvPr/>
          </p:nvSpPr>
          <p:spPr bwMode="auto">
            <a:xfrm>
              <a:off x="1669" y="2706"/>
              <a:ext cx="23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448" name="Line 248"/>
            <p:cNvSpPr>
              <a:spLocks noChangeShapeType="1"/>
            </p:cNvSpPr>
            <p:nvPr/>
          </p:nvSpPr>
          <p:spPr bwMode="auto">
            <a:xfrm>
              <a:off x="1669" y="3512"/>
              <a:ext cx="23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449" name="Line 249"/>
            <p:cNvSpPr>
              <a:spLocks noChangeShapeType="1"/>
            </p:cNvSpPr>
            <p:nvPr/>
          </p:nvSpPr>
          <p:spPr bwMode="auto">
            <a:xfrm>
              <a:off x="518" y="2648"/>
              <a:ext cx="921"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450" name="Line 250"/>
            <p:cNvSpPr>
              <a:spLocks noChangeShapeType="1"/>
            </p:cNvSpPr>
            <p:nvPr/>
          </p:nvSpPr>
          <p:spPr bwMode="auto">
            <a:xfrm>
              <a:off x="518" y="3569"/>
              <a:ext cx="921"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451" name="Line 251"/>
            <p:cNvSpPr>
              <a:spLocks noChangeShapeType="1"/>
            </p:cNvSpPr>
            <p:nvPr/>
          </p:nvSpPr>
          <p:spPr bwMode="auto">
            <a:xfrm>
              <a:off x="518" y="3051"/>
              <a:ext cx="23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452" name="Line 252"/>
            <p:cNvSpPr>
              <a:spLocks noChangeShapeType="1"/>
            </p:cNvSpPr>
            <p:nvPr/>
          </p:nvSpPr>
          <p:spPr bwMode="auto">
            <a:xfrm>
              <a:off x="518" y="3166"/>
              <a:ext cx="23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9453" name="Text Box 253"/>
            <p:cNvSpPr txBox="1">
              <a:spLocks noChangeArrowheads="1"/>
            </p:cNvSpPr>
            <p:nvPr/>
          </p:nvSpPr>
          <p:spPr bwMode="auto">
            <a:xfrm>
              <a:off x="1036" y="2936"/>
              <a:ext cx="66"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1800" b="1">
                  <a:cs typeface="+mn-cs"/>
                </a:rPr>
                <a:t>x</a:t>
              </a:r>
            </a:p>
          </p:txBody>
        </p:sp>
      </p:grpSp>
      <p:sp>
        <p:nvSpPr>
          <p:cNvPr id="1459456" name="Text Box 256"/>
          <p:cNvSpPr txBox="1">
            <a:spLocks noChangeArrowheads="1"/>
          </p:cNvSpPr>
          <p:nvPr/>
        </p:nvSpPr>
        <p:spPr bwMode="auto">
          <a:xfrm>
            <a:off x="7723188" y="5300663"/>
            <a:ext cx="231775"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b="1" i="1">
                <a:cs typeface="+mn-cs"/>
              </a:rPr>
              <a:t>v</a:t>
            </a:r>
            <a:r>
              <a:rPr lang="en-US" b="1" i="1" baseline="-25000">
                <a:cs typeface="+mn-cs"/>
              </a:rPr>
              <a:t>3</a:t>
            </a:r>
          </a:p>
        </p:txBody>
      </p:sp>
      <p:sp>
        <p:nvSpPr>
          <p:cNvPr id="1459458" name="Text Box 258"/>
          <p:cNvSpPr txBox="1">
            <a:spLocks noChangeArrowheads="1"/>
          </p:cNvSpPr>
          <p:nvPr/>
        </p:nvSpPr>
        <p:spPr bwMode="auto">
          <a:xfrm>
            <a:off x="7723188" y="4021138"/>
            <a:ext cx="231775"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b="1" i="1">
                <a:cs typeface="+mn-cs"/>
              </a:rPr>
              <a:t>v</a:t>
            </a:r>
            <a:r>
              <a:rPr lang="en-US" b="1" i="1" baseline="-25000">
                <a:cs typeface="+mn-cs"/>
              </a:rPr>
              <a:t>2</a:t>
            </a:r>
          </a:p>
        </p:txBody>
      </p:sp>
      <p:sp>
        <p:nvSpPr>
          <p:cNvPr id="1459459" name="Text Box 259"/>
          <p:cNvSpPr txBox="1">
            <a:spLocks noChangeArrowheads="1"/>
          </p:cNvSpPr>
          <p:nvPr/>
        </p:nvSpPr>
        <p:spPr bwMode="auto">
          <a:xfrm>
            <a:off x="6578600" y="4664075"/>
            <a:ext cx="231775"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b="1" i="1">
                <a:cs typeface="+mn-cs"/>
              </a:rPr>
              <a:t>v</a:t>
            </a:r>
            <a:r>
              <a:rPr lang="en-US" b="1" i="1" baseline="-25000">
                <a:cs typeface="+mn-cs"/>
              </a:rPr>
              <a:t>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94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594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594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59415"/>
                                        </p:tgtEl>
                                        <p:attrNameLst>
                                          <p:attrName>style.visibility</p:attrName>
                                        </p:attrNameLst>
                                      </p:cBhvr>
                                      <p:to>
                                        <p:strVal val="visible"/>
                                      </p:to>
                                    </p:set>
                                  </p:childTnLst>
                                </p:cTn>
                              </p:par>
                              <p:par>
                                <p:cTn id="15" presetID="9" presetClass="emph" presetSubtype="0" grpId="1" nodeType="withEffect">
                                  <p:stCondLst>
                                    <p:cond delay="0"/>
                                  </p:stCondLst>
                                  <p:childTnLst>
                                    <p:set>
                                      <p:cBhvr rctx="PPT">
                                        <p:cTn id="16" dur="indefinite"/>
                                        <p:tgtEl>
                                          <p:spTgt spid="1459418"/>
                                        </p:tgtEl>
                                        <p:attrNameLst>
                                          <p:attrName>style.opacity</p:attrName>
                                        </p:attrNameLst>
                                      </p:cBhvr>
                                      <p:to>
                                        <p:strVal val="0.5"/>
                                      </p:to>
                                    </p:set>
                                    <p:animEffect filter="image" prLst="opacity: 0.5">
                                      <p:cBhvr rctx="IE">
                                        <p:cTn id="17" dur="indefinite"/>
                                        <p:tgtEl>
                                          <p:spTgt spid="1459418"/>
                                        </p:tgtEl>
                                      </p:cBhvr>
                                    </p:animEffect>
                                  </p:childTnLst>
                                </p:cTn>
                              </p:par>
                              <p:par>
                                <p:cTn id="18" presetID="9" presetClass="emph" presetSubtype="0" grpId="1" nodeType="withEffect">
                                  <p:stCondLst>
                                    <p:cond delay="0"/>
                                  </p:stCondLst>
                                  <p:childTnLst>
                                    <p:set>
                                      <p:cBhvr rctx="PPT">
                                        <p:cTn id="19" dur="indefinite"/>
                                        <p:tgtEl>
                                          <p:spTgt spid="1459413"/>
                                        </p:tgtEl>
                                        <p:attrNameLst>
                                          <p:attrName>style.opacity</p:attrName>
                                        </p:attrNameLst>
                                      </p:cBhvr>
                                      <p:to>
                                        <p:strVal val="0.5"/>
                                      </p:to>
                                    </p:set>
                                    <p:animEffect filter="image" prLst="opacity: 0.5">
                                      <p:cBhvr rctx="IE">
                                        <p:cTn id="20" dur="indefinite"/>
                                        <p:tgtEl>
                                          <p:spTgt spid="145941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594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59414"/>
                                        </p:tgtEl>
                                        <p:attrNameLst>
                                          <p:attrName>style.visibility</p:attrName>
                                        </p:attrNameLst>
                                      </p:cBhvr>
                                      <p:to>
                                        <p:strVal val="visible"/>
                                      </p:to>
                                    </p:set>
                                  </p:childTnLst>
                                </p:cTn>
                              </p:par>
                              <p:par>
                                <p:cTn id="27" presetID="9" presetClass="emph" presetSubtype="0" grpId="1" nodeType="withEffect">
                                  <p:stCondLst>
                                    <p:cond delay="0"/>
                                  </p:stCondLst>
                                  <p:childTnLst>
                                    <p:set>
                                      <p:cBhvr rctx="PPT">
                                        <p:cTn id="28" dur="indefinite"/>
                                        <p:tgtEl>
                                          <p:spTgt spid="1459419"/>
                                        </p:tgtEl>
                                        <p:attrNameLst>
                                          <p:attrName>style.opacity</p:attrName>
                                        </p:attrNameLst>
                                      </p:cBhvr>
                                      <p:to>
                                        <p:strVal val="0.5"/>
                                      </p:to>
                                    </p:set>
                                    <p:animEffect filter="image" prLst="opacity: 0.5">
                                      <p:cBhvr rctx="IE">
                                        <p:cTn id="29" dur="indefinite"/>
                                        <p:tgtEl>
                                          <p:spTgt spid="1459419"/>
                                        </p:tgtEl>
                                      </p:cBhvr>
                                    </p:animEffect>
                                  </p:childTnLst>
                                </p:cTn>
                              </p:par>
                              <p:par>
                                <p:cTn id="30" presetID="9" presetClass="emph" presetSubtype="0" grpId="1" nodeType="withEffect">
                                  <p:stCondLst>
                                    <p:cond delay="0"/>
                                  </p:stCondLst>
                                  <p:childTnLst>
                                    <p:set>
                                      <p:cBhvr rctx="PPT">
                                        <p:cTn id="31" dur="indefinite"/>
                                        <p:tgtEl>
                                          <p:spTgt spid="1459415"/>
                                        </p:tgtEl>
                                        <p:attrNameLst>
                                          <p:attrName>style.opacity</p:attrName>
                                        </p:attrNameLst>
                                      </p:cBhvr>
                                      <p:to>
                                        <p:strVal val="0.5"/>
                                      </p:to>
                                    </p:set>
                                    <p:animEffect filter="image" prLst="opacity: 0.5">
                                      <p:cBhvr rctx="IE">
                                        <p:cTn id="32" dur="indefinite"/>
                                        <p:tgtEl>
                                          <p:spTgt spid="14594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594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59416"/>
                                        </p:tgtEl>
                                        <p:attrNameLst>
                                          <p:attrName>style.visibility</p:attrName>
                                        </p:attrNameLst>
                                      </p:cBhvr>
                                      <p:to>
                                        <p:strVal val="visible"/>
                                      </p:to>
                                    </p:set>
                                  </p:childTnLst>
                                </p:cTn>
                              </p:par>
                              <p:par>
                                <p:cTn id="39" presetID="9" presetClass="emph" presetSubtype="0" grpId="1" nodeType="withEffect">
                                  <p:stCondLst>
                                    <p:cond delay="0"/>
                                  </p:stCondLst>
                                  <p:childTnLst>
                                    <p:set>
                                      <p:cBhvr rctx="PPT">
                                        <p:cTn id="40" dur="indefinite"/>
                                        <p:tgtEl>
                                          <p:spTgt spid="1459420"/>
                                        </p:tgtEl>
                                        <p:attrNameLst>
                                          <p:attrName>style.opacity</p:attrName>
                                        </p:attrNameLst>
                                      </p:cBhvr>
                                      <p:to>
                                        <p:strVal val="0.5"/>
                                      </p:to>
                                    </p:set>
                                    <p:animEffect filter="image" prLst="opacity: 0.5">
                                      <p:cBhvr rctx="IE">
                                        <p:cTn id="41" dur="indefinite"/>
                                        <p:tgtEl>
                                          <p:spTgt spid="1459420"/>
                                        </p:tgtEl>
                                      </p:cBhvr>
                                    </p:animEffect>
                                  </p:childTnLst>
                                </p:cTn>
                              </p:par>
                              <p:par>
                                <p:cTn id="42" presetID="9" presetClass="emph" presetSubtype="0" grpId="1" nodeType="withEffect">
                                  <p:stCondLst>
                                    <p:cond delay="0"/>
                                  </p:stCondLst>
                                  <p:childTnLst>
                                    <p:set>
                                      <p:cBhvr rctx="PPT">
                                        <p:cTn id="43" dur="indefinite"/>
                                        <p:tgtEl>
                                          <p:spTgt spid="1459414"/>
                                        </p:tgtEl>
                                        <p:attrNameLst>
                                          <p:attrName>style.opacity</p:attrName>
                                        </p:attrNameLst>
                                      </p:cBhvr>
                                      <p:to>
                                        <p:strVal val="0.5"/>
                                      </p:to>
                                    </p:set>
                                    <p:animEffect filter="image" prLst="opacity: 0.5">
                                      <p:cBhvr rctx="IE">
                                        <p:cTn id="44" dur="indefinite"/>
                                        <p:tgtEl>
                                          <p:spTgt spid="145941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594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59417"/>
                                        </p:tgtEl>
                                        <p:attrNameLst>
                                          <p:attrName>style.visibility</p:attrName>
                                        </p:attrNameLst>
                                      </p:cBhvr>
                                      <p:to>
                                        <p:strVal val="visible"/>
                                      </p:to>
                                    </p:set>
                                  </p:childTnLst>
                                </p:cTn>
                              </p:par>
                              <p:par>
                                <p:cTn id="51" presetID="9" presetClass="emph" presetSubtype="0" grpId="1" nodeType="withEffect">
                                  <p:stCondLst>
                                    <p:cond delay="0"/>
                                  </p:stCondLst>
                                  <p:childTnLst>
                                    <p:set>
                                      <p:cBhvr rctx="PPT">
                                        <p:cTn id="52" dur="indefinite"/>
                                        <p:tgtEl>
                                          <p:spTgt spid="1459422"/>
                                        </p:tgtEl>
                                        <p:attrNameLst>
                                          <p:attrName>style.opacity</p:attrName>
                                        </p:attrNameLst>
                                      </p:cBhvr>
                                      <p:to>
                                        <p:strVal val="0.5"/>
                                      </p:to>
                                    </p:set>
                                    <p:animEffect filter="image" prLst="opacity: 0.5">
                                      <p:cBhvr rctx="IE">
                                        <p:cTn id="53" dur="indefinite"/>
                                        <p:tgtEl>
                                          <p:spTgt spid="1459422"/>
                                        </p:tgtEl>
                                      </p:cBhvr>
                                    </p:animEffect>
                                  </p:childTnLst>
                                </p:cTn>
                              </p:par>
                              <p:par>
                                <p:cTn id="54" presetID="9" presetClass="emph" presetSubtype="0" grpId="1" nodeType="withEffect">
                                  <p:stCondLst>
                                    <p:cond delay="0"/>
                                  </p:stCondLst>
                                  <p:childTnLst>
                                    <p:set>
                                      <p:cBhvr rctx="PPT">
                                        <p:cTn id="55" dur="indefinite"/>
                                        <p:tgtEl>
                                          <p:spTgt spid="1459416"/>
                                        </p:tgtEl>
                                        <p:attrNameLst>
                                          <p:attrName>style.opacity</p:attrName>
                                        </p:attrNameLst>
                                      </p:cBhvr>
                                      <p:to>
                                        <p:strVal val="0.5"/>
                                      </p:to>
                                    </p:set>
                                    <p:animEffect filter="image" prLst="opacity: 0.5">
                                      <p:cBhvr rctx="IE">
                                        <p:cTn id="56" dur="indefinite"/>
                                        <p:tgtEl>
                                          <p:spTgt spid="1459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9417" grpId="0" animBg="1"/>
      <p:bldP spid="1459416" grpId="0" animBg="1"/>
      <p:bldP spid="1459416" grpId="1" animBg="1"/>
      <p:bldP spid="1459414" grpId="0" animBg="1"/>
      <p:bldP spid="1459414" grpId="1" animBg="1"/>
      <p:bldP spid="1459415" grpId="0" animBg="1"/>
      <p:bldP spid="1459415" grpId="1" animBg="1"/>
      <p:bldP spid="1459413" grpId="0" animBg="1"/>
      <p:bldP spid="1459413" grpId="1" animBg="1"/>
      <p:bldP spid="1459418" grpId="0"/>
      <p:bldP spid="1459418" grpId="1"/>
      <p:bldP spid="1459419" grpId="0"/>
      <p:bldP spid="1459419" grpId="1"/>
      <p:bldP spid="1459420" grpId="0"/>
      <p:bldP spid="1459420" grpId="1"/>
      <p:bldP spid="1459422" grpId="0"/>
      <p:bldP spid="1459422" grpId="1"/>
      <p:bldP spid="14594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3"/>
          <p:cNvSpPr>
            <a:spLocks noGrp="1"/>
          </p:cNvSpPr>
          <p:nvPr>
            <p:ph type="ftr" sz="quarter" idx="10"/>
          </p:nvPr>
        </p:nvSpPr>
        <p:spPr/>
        <p:txBody>
          <a:bodyPr/>
          <a:lstStyle/>
          <a:p>
            <a:pPr>
              <a:defRPr/>
            </a:pPr>
            <a:r>
              <a:rPr lang="en-US"/>
              <a:t>(c) Giovanni De Micheli</a:t>
            </a:r>
          </a:p>
        </p:txBody>
      </p:sp>
      <p:sp>
        <p:nvSpPr>
          <p:cNvPr id="38" name="Slide Number Placeholder 4"/>
          <p:cNvSpPr>
            <a:spLocks noGrp="1"/>
          </p:cNvSpPr>
          <p:nvPr>
            <p:ph type="sldNum" sz="quarter" idx="11"/>
          </p:nvPr>
        </p:nvSpPr>
        <p:spPr/>
        <p:txBody>
          <a:bodyPr/>
          <a:lstStyle/>
          <a:p>
            <a:pPr>
              <a:defRPr/>
            </a:pPr>
            <a:fld id="{9DD24C3E-FF3A-AC4D-82B7-5911DD7072DD}" type="slidenum">
              <a:rPr lang="en-US"/>
              <a:pPr>
                <a:defRPr/>
              </a:pPr>
              <a:t>9</a:t>
            </a:fld>
            <a:endParaRPr lang="en-US"/>
          </a:p>
        </p:txBody>
      </p:sp>
      <p:sp>
        <p:nvSpPr>
          <p:cNvPr id="1462274" name="Rectangle 2"/>
          <p:cNvSpPr>
            <a:spLocks noGrp="1" noChangeArrowheads="1"/>
          </p:cNvSpPr>
          <p:nvPr>
            <p:ph type="title"/>
          </p:nvPr>
        </p:nvSpPr>
        <p:spPr/>
        <p:txBody>
          <a:bodyPr/>
          <a:lstStyle/>
          <a:p>
            <a:pPr>
              <a:defRPr/>
            </a:pPr>
            <a:r>
              <a:rPr lang="en-US">
                <a:cs typeface="+mj-cs"/>
              </a:rPr>
              <a:t>Example</a:t>
            </a:r>
          </a:p>
        </p:txBody>
      </p:sp>
      <p:sp>
        <p:nvSpPr>
          <p:cNvPr id="1462275" name="Rectangle 3"/>
          <p:cNvSpPr>
            <a:spLocks noGrp="1" noChangeArrowheads="1"/>
          </p:cNvSpPr>
          <p:nvPr>
            <p:ph type="body" idx="1"/>
          </p:nvPr>
        </p:nvSpPr>
        <p:spPr/>
        <p:txBody>
          <a:bodyPr/>
          <a:lstStyle/>
          <a:p>
            <a:pPr>
              <a:defRPr/>
            </a:pPr>
            <a:r>
              <a:rPr lang="en-US" sz="2400">
                <a:cs typeface="+mn-cs"/>
              </a:rPr>
              <a:t>Vertex covering:</a:t>
            </a:r>
          </a:p>
          <a:p>
            <a:pPr lvl="1">
              <a:defRPr/>
            </a:pPr>
            <a:r>
              <a:rPr lang="en-US" sz="2000"/>
              <a:t>Covering </a:t>
            </a:r>
            <a:r>
              <a:rPr lang="en-US" sz="2000">
                <a:solidFill>
                  <a:schemeClr val="tx2"/>
                </a:solidFill>
              </a:rPr>
              <a:t>v</a:t>
            </a:r>
            <a:r>
              <a:rPr lang="en-US" sz="2000" baseline="-25000">
                <a:solidFill>
                  <a:schemeClr val="tx2"/>
                </a:solidFill>
              </a:rPr>
              <a:t>1</a:t>
            </a:r>
            <a:r>
              <a:rPr lang="en-US" sz="2000">
                <a:solidFill>
                  <a:schemeClr val="tx2"/>
                </a:solidFill>
              </a:rPr>
              <a:t> : ( m</a:t>
            </a:r>
            <a:r>
              <a:rPr lang="en-US" sz="2000" baseline="-25000">
                <a:solidFill>
                  <a:schemeClr val="tx2"/>
                </a:solidFill>
              </a:rPr>
              <a:t>1</a:t>
            </a:r>
            <a:r>
              <a:rPr lang="en-US" sz="2000">
                <a:solidFill>
                  <a:schemeClr val="tx2"/>
                </a:solidFill>
              </a:rPr>
              <a:t> + m</a:t>
            </a:r>
            <a:r>
              <a:rPr lang="en-US" sz="2000" baseline="-25000">
                <a:solidFill>
                  <a:schemeClr val="tx2"/>
                </a:solidFill>
              </a:rPr>
              <a:t>4</a:t>
            </a:r>
            <a:r>
              <a:rPr lang="en-US" sz="2000">
                <a:solidFill>
                  <a:schemeClr val="tx2"/>
                </a:solidFill>
              </a:rPr>
              <a:t> + m</a:t>
            </a:r>
            <a:r>
              <a:rPr lang="en-US" sz="2000" baseline="-25000">
                <a:solidFill>
                  <a:schemeClr val="tx2"/>
                </a:solidFill>
              </a:rPr>
              <a:t>5</a:t>
            </a:r>
            <a:r>
              <a:rPr lang="en-US" sz="2000">
                <a:solidFill>
                  <a:schemeClr val="tx2"/>
                </a:solidFill>
              </a:rPr>
              <a:t> )</a:t>
            </a:r>
          </a:p>
          <a:p>
            <a:pPr lvl="1">
              <a:defRPr/>
            </a:pPr>
            <a:r>
              <a:rPr lang="en-US" sz="2000"/>
              <a:t>Covering </a:t>
            </a:r>
            <a:r>
              <a:rPr lang="en-US" sz="2000">
                <a:solidFill>
                  <a:schemeClr val="tx2"/>
                </a:solidFill>
              </a:rPr>
              <a:t>v</a:t>
            </a:r>
            <a:r>
              <a:rPr lang="en-US" sz="2000" baseline="-25000">
                <a:solidFill>
                  <a:schemeClr val="tx2"/>
                </a:solidFill>
              </a:rPr>
              <a:t>2</a:t>
            </a:r>
            <a:r>
              <a:rPr lang="en-US" sz="2000">
                <a:solidFill>
                  <a:schemeClr val="tx2"/>
                </a:solidFill>
              </a:rPr>
              <a:t> : ( m</a:t>
            </a:r>
            <a:r>
              <a:rPr lang="en-US" sz="2000" baseline="-25000">
                <a:solidFill>
                  <a:schemeClr val="tx2"/>
                </a:solidFill>
              </a:rPr>
              <a:t>2</a:t>
            </a:r>
            <a:r>
              <a:rPr lang="en-US" sz="2000">
                <a:solidFill>
                  <a:schemeClr val="tx2"/>
                </a:solidFill>
              </a:rPr>
              <a:t> + m</a:t>
            </a:r>
            <a:r>
              <a:rPr lang="en-US" sz="2000" baseline="-25000">
                <a:solidFill>
                  <a:schemeClr val="tx2"/>
                </a:solidFill>
              </a:rPr>
              <a:t>4</a:t>
            </a:r>
            <a:r>
              <a:rPr lang="en-US" sz="2000">
                <a:solidFill>
                  <a:schemeClr val="tx2"/>
                </a:solidFill>
              </a:rPr>
              <a:t> )</a:t>
            </a:r>
          </a:p>
          <a:p>
            <a:pPr lvl="1">
              <a:defRPr/>
            </a:pPr>
            <a:r>
              <a:rPr lang="en-US" sz="2000"/>
              <a:t>Covering </a:t>
            </a:r>
            <a:r>
              <a:rPr lang="en-US" sz="2000">
                <a:solidFill>
                  <a:schemeClr val="tx2"/>
                </a:solidFill>
              </a:rPr>
              <a:t>v</a:t>
            </a:r>
            <a:r>
              <a:rPr lang="en-US" sz="2000" baseline="-25000">
                <a:solidFill>
                  <a:schemeClr val="tx2"/>
                </a:solidFill>
              </a:rPr>
              <a:t>3</a:t>
            </a:r>
            <a:r>
              <a:rPr lang="en-US" sz="2000">
                <a:solidFill>
                  <a:schemeClr val="tx2"/>
                </a:solidFill>
              </a:rPr>
              <a:t> : ( m</a:t>
            </a:r>
            <a:r>
              <a:rPr lang="en-US" sz="2000" baseline="-25000">
                <a:solidFill>
                  <a:schemeClr val="tx2"/>
                </a:solidFill>
              </a:rPr>
              <a:t>3</a:t>
            </a:r>
            <a:r>
              <a:rPr lang="en-US" sz="2000">
                <a:solidFill>
                  <a:schemeClr val="tx2"/>
                </a:solidFill>
              </a:rPr>
              <a:t> + m</a:t>
            </a:r>
            <a:r>
              <a:rPr lang="en-US" sz="2000" baseline="-25000">
                <a:solidFill>
                  <a:schemeClr val="tx2"/>
                </a:solidFill>
              </a:rPr>
              <a:t>5</a:t>
            </a:r>
            <a:r>
              <a:rPr lang="en-US" sz="2000">
                <a:solidFill>
                  <a:schemeClr val="tx2"/>
                </a:solidFill>
              </a:rPr>
              <a:t> )</a:t>
            </a:r>
          </a:p>
          <a:p>
            <a:pPr>
              <a:defRPr/>
            </a:pPr>
            <a:r>
              <a:rPr lang="en-US" sz="2400">
                <a:cs typeface="+mn-cs"/>
              </a:rPr>
              <a:t>Input compatibility:</a:t>
            </a:r>
          </a:p>
          <a:p>
            <a:pPr lvl="1">
              <a:defRPr/>
            </a:pPr>
            <a:r>
              <a:rPr lang="en-US" sz="2000"/>
              <a:t>Match </a:t>
            </a:r>
            <a:r>
              <a:rPr lang="en-US" sz="2000">
                <a:solidFill>
                  <a:schemeClr val="tx2"/>
                </a:solidFill>
              </a:rPr>
              <a:t>m</a:t>
            </a:r>
            <a:r>
              <a:rPr lang="en-US" sz="2000" baseline="-25000">
                <a:solidFill>
                  <a:schemeClr val="tx2"/>
                </a:solidFill>
              </a:rPr>
              <a:t>2</a:t>
            </a:r>
            <a:r>
              <a:rPr lang="en-US" sz="2000"/>
              <a:t> requires </a:t>
            </a:r>
            <a:r>
              <a:rPr lang="en-US" sz="2000">
                <a:solidFill>
                  <a:schemeClr val="bg2"/>
                </a:solidFill>
              </a:rPr>
              <a:t>m</a:t>
            </a:r>
            <a:r>
              <a:rPr lang="en-US" sz="2000" baseline="-25000">
                <a:solidFill>
                  <a:schemeClr val="bg2"/>
                </a:solidFill>
              </a:rPr>
              <a:t>1</a:t>
            </a:r>
          </a:p>
          <a:p>
            <a:pPr lvl="2">
              <a:defRPr/>
            </a:pPr>
            <a:r>
              <a:rPr lang="en-US" sz="1800">
                <a:solidFill>
                  <a:schemeClr val="tx2"/>
                </a:solidFill>
              </a:rPr>
              <a:t>(m</a:t>
            </a:r>
            <a:r>
              <a:rPr lang="ja-JP" altLang="en-US" sz="1800">
                <a:solidFill>
                  <a:schemeClr val="tx2"/>
                </a:solidFill>
                <a:latin typeface="Arial"/>
              </a:rPr>
              <a:t>’</a:t>
            </a:r>
            <a:r>
              <a:rPr lang="en-US" baseline="-25000">
                <a:solidFill>
                  <a:schemeClr val="tx2"/>
                </a:solidFill>
              </a:rPr>
              <a:t>2</a:t>
            </a:r>
            <a:r>
              <a:rPr lang="en-US" sz="1800">
                <a:solidFill>
                  <a:schemeClr val="tx2"/>
                </a:solidFill>
              </a:rPr>
              <a:t> + m</a:t>
            </a:r>
            <a:r>
              <a:rPr lang="en-US" baseline="-25000">
                <a:solidFill>
                  <a:schemeClr val="tx2"/>
                </a:solidFill>
              </a:rPr>
              <a:t>1</a:t>
            </a:r>
            <a:r>
              <a:rPr lang="en-US" sz="1800">
                <a:solidFill>
                  <a:schemeClr val="tx2"/>
                </a:solidFill>
              </a:rPr>
              <a:t>)</a:t>
            </a:r>
          </a:p>
          <a:p>
            <a:pPr lvl="1">
              <a:defRPr/>
            </a:pPr>
            <a:r>
              <a:rPr lang="en-US" sz="2000"/>
              <a:t>Match </a:t>
            </a:r>
            <a:r>
              <a:rPr lang="en-US" sz="2000">
                <a:solidFill>
                  <a:schemeClr val="tx2"/>
                </a:solidFill>
              </a:rPr>
              <a:t>m</a:t>
            </a:r>
            <a:r>
              <a:rPr lang="en-US" sz="2000" baseline="-25000">
                <a:solidFill>
                  <a:schemeClr val="tx2"/>
                </a:solidFill>
              </a:rPr>
              <a:t>3</a:t>
            </a:r>
            <a:r>
              <a:rPr lang="en-US" sz="2000">
                <a:solidFill>
                  <a:schemeClr val="tx2"/>
                </a:solidFill>
              </a:rPr>
              <a:t> </a:t>
            </a:r>
            <a:r>
              <a:rPr lang="en-US" sz="2000"/>
              <a:t>requires </a:t>
            </a:r>
            <a:r>
              <a:rPr lang="en-US" sz="2000">
                <a:solidFill>
                  <a:schemeClr val="bg2"/>
                </a:solidFill>
              </a:rPr>
              <a:t>m</a:t>
            </a:r>
            <a:r>
              <a:rPr lang="en-US" sz="2000" baseline="-25000">
                <a:solidFill>
                  <a:schemeClr val="bg2"/>
                </a:solidFill>
              </a:rPr>
              <a:t>1</a:t>
            </a:r>
          </a:p>
          <a:p>
            <a:pPr lvl="2">
              <a:defRPr/>
            </a:pPr>
            <a:r>
              <a:rPr lang="en-US" sz="1800">
                <a:solidFill>
                  <a:schemeClr val="tx2"/>
                </a:solidFill>
              </a:rPr>
              <a:t>(m</a:t>
            </a:r>
            <a:r>
              <a:rPr lang="ja-JP" altLang="en-US" sz="1800">
                <a:solidFill>
                  <a:schemeClr val="tx2"/>
                </a:solidFill>
                <a:latin typeface="Arial"/>
              </a:rPr>
              <a:t>’</a:t>
            </a:r>
            <a:r>
              <a:rPr lang="en-US" baseline="-25000">
                <a:solidFill>
                  <a:schemeClr val="tx2"/>
                </a:solidFill>
              </a:rPr>
              <a:t>3</a:t>
            </a:r>
            <a:r>
              <a:rPr lang="en-US" sz="1800">
                <a:solidFill>
                  <a:schemeClr val="tx2"/>
                </a:solidFill>
              </a:rPr>
              <a:t> + m</a:t>
            </a:r>
            <a:r>
              <a:rPr lang="en-US" baseline="-25000">
                <a:solidFill>
                  <a:schemeClr val="tx2"/>
                </a:solidFill>
              </a:rPr>
              <a:t>1</a:t>
            </a:r>
            <a:r>
              <a:rPr lang="en-US" sz="1800">
                <a:solidFill>
                  <a:schemeClr val="tx2"/>
                </a:solidFill>
              </a:rPr>
              <a:t> )</a:t>
            </a:r>
          </a:p>
          <a:p>
            <a:pPr>
              <a:defRPr/>
            </a:pPr>
            <a:r>
              <a:rPr lang="en-US" sz="2400">
                <a:cs typeface="+mn-cs"/>
              </a:rPr>
              <a:t>Overall binate covering clause</a:t>
            </a:r>
          </a:p>
          <a:p>
            <a:pPr lvl="1">
              <a:defRPr/>
            </a:pPr>
            <a:r>
              <a:rPr lang="en-US" sz="2000">
                <a:solidFill>
                  <a:schemeClr val="tx2"/>
                </a:solidFill>
              </a:rPr>
              <a:t>(m</a:t>
            </a:r>
            <a:r>
              <a:rPr lang="en-US" sz="2000" baseline="-25000">
                <a:solidFill>
                  <a:schemeClr val="tx2"/>
                </a:solidFill>
              </a:rPr>
              <a:t>1</a:t>
            </a:r>
            <a:r>
              <a:rPr lang="en-US" sz="2000">
                <a:solidFill>
                  <a:schemeClr val="tx2"/>
                </a:solidFill>
              </a:rPr>
              <a:t>+m</a:t>
            </a:r>
            <a:r>
              <a:rPr lang="en-US" sz="2000" baseline="-25000">
                <a:solidFill>
                  <a:schemeClr val="tx2"/>
                </a:solidFill>
              </a:rPr>
              <a:t>4</a:t>
            </a:r>
            <a:r>
              <a:rPr lang="en-US" sz="2000">
                <a:solidFill>
                  <a:schemeClr val="tx2"/>
                </a:solidFill>
              </a:rPr>
              <a:t>+m</a:t>
            </a:r>
            <a:r>
              <a:rPr lang="en-US" sz="2000" baseline="-25000">
                <a:solidFill>
                  <a:schemeClr val="tx2"/>
                </a:solidFill>
              </a:rPr>
              <a:t>5</a:t>
            </a:r>
            <a:r>
              <a:rPr lang="en-US" sz="2000">
                <a:solidFill>
                  <a:schemeClr val="tx2"/>
                </a:solidFill>
              </a:rPr>
              <a:t>) (m</a:t>
            </a:r>
            <a:r>
              <a:rPr lang="en-US" sz="2000" baseline="-25000">
                <a:solidFill>
                  <a:schemeClr val="tx2"/>
                </a:solidFill>
              </a:rPr>
              <a:t>2</a:t>
            </a:r>
            <a:r>
              <a:rPr lang="en-US" sz="2000">
                <a:solidFill>
                  <a:schemeClr val="tx2"/>
                </a:solidFill>
              </a:rPr>
              <a:t>+m</a:t>
            </a:r>
            <a:r>
              <a:rPr lang="en-US" sz="2000" baseline="-25000">
                <a:solidFill>
                  <a:schemeClr val="tx2"/>
                </a:solidFill>
              </a:rPr>
              <a:t>4</a:t>
            </a:r>
            <a:r>
              <a:rPr lang="en-US" sz="2000">
                <a:solidFill>
                  <a:schemeClr val="tx2"/>
                </a:solidFill>
              </a:rPr>
              <a:t>)(m</a:t>
            </a:r>
            <a:r>
              <a:rPr lang="en-US" sz="2000" baseline="-25000">
                <a:solidFill>
                  <a:schemeClr val="tx2"/>
                </a:solidFill>
              </a:rPr>
              <a:t>3</a:t>
            </a:r>
            <a:r>
              <a:rPr lang="en-US" sz="2000">
                <a:solidFill>
                  <a:schemeClr val="tx2"/>
                </a:solidFill>
              </a:rPr>
              <a:t>+m</a:t>
            </a:r>
            <a:r>
              <a:rPr lang="en-US" sz="2000" baseline="-25000">
                <a:solidFill>
                  <a:schemeClr val="tx2"/>
                </a:solidFill>
              </a:rPr>
              <a:t>5</a:t>
            </a:r>
            <a:r>
              <a:rPr lang="en-US" sz="2000">
                <a:solidFill>
                  <a:schemeClr val="tx2"/>
                </a:solidFill>
              </a:rPr>
              <a:t>)(m</a:t>
            </a:r>
            <a:r>
              <a:rPr lang="ja-JP" altLang="en-US" sz="2000">
                <a:solidFill>
                  <a:schemeClr val="tx2"/>
                </a:solidFill>
                <a:latin typeface="Arial"/>
              </a:rPr>
              <a:t>’</a:t>
            </a:r>
            <a:r>
              <a:rPr lang="en-US" sz="2000" baseline="-25000">
                <a:solidFill>
                  <a:schemeClr val="tx2"/>
                </a:solidFill>
              </a:rPr>
              <a:t>2</a:t>
            </a:r>
            <a:r>
              <a:rPr lang="en-US" sz="2000">
                <a:solidFill>
                  <a:schemeClr val="tx2"/>
                </a:solidFill>
              </a:rPr>
              <a:t>+m</a:t>
            </a:r>
            <a:r>
              <a:rPr lang="en-US" sz="2000" baseline="-25000">
                <a:solidFill>
                  <a:schemeClr val="tx2"/>
                </a:solidFill>
              </a:rPr>
              <a:t>1</a:t>
            </a:r>
            <a:r>
              <a:rPr lang="en-US" sz="2000">
                <a:solidFill>
                  <a:schemeClr val="tx2"/>
                </a:solidFill>
              </a:rPr>
              <a:t>)(m</a:t>
            </a:r>
            <a:r>
              <a:rPr lang="ja-JP" altLang="en-US" sz="2000">
                <a:solidFill>
                  <a:schemeClr val="tx2"/>
                </a:solidFill>
                <a:latin typeface="Arial"/>
              </a:rPr>
              <a:t>’</a:t>
            </a:r>
            <a:r>
              <a:rPr lang="en-US" sz="2000" baseline="-25000">
                <a:solidFill>
                  <a:schemeClr val="tx2"/>
                </a:solidFill>
              </a:rPr>
              <a:t>3</a:t>
            </a:r>
            <a:r>
              <a:rPr lang="en-US" sz="2000">
                <a:solidFill>
                  <a:schemeClr val="tx2"/>
                </a:solidFill>
              </a:rPr>
              <a:t>+m</a:t>
            </a:r>
            <a:r>
              <a:rPr lang="en-US" sz="2000" baseline="-25000">
                <a:solidFill>
                  <a:schemeClr val="tx2"/>
                </a:solidFill>
              </a:rPr>
              <a:t>1</a:t>
            </a:r>
            <a:r>
              <a:rPr lang="en-US" sz="2000">
                <a:solidFill>
                  <a:schemeClr val="tx2"/>
                </a:solidFill>
              </a:rPr>
              <a:t>) = 1</a:t>
            </a:r>
          </a:p>
        </p:txBody>
      </p:sp>
      <p:sp>
        <p:nvSpPr>
          <p:cNvPr id="1462276" name="Oval 4"/>
          <p:cNvSpPr>
            <a:spLocks noChangeArrowheads="1"/>
          </p:cNvSpPr>
          <p:nvPr/>
        </p:nvSpPr>
        <p:spPr bwMode="auto">
          <a:xfrm rot="1677696">
            <a:off x="6232525" y="2390775"/>
            <a:ext cx="2016125" cy="769938"/>
          </a:xfrm>
          <a:prstGeom prst="ellipse">
            <a:avLst/>
          </a:prstGeom>
          <a:solidFill>
            <a:srgbClr val="00FF00">
              <a:alpha val="50000"/>
            </a:srgbClr>
          </a:solidFill>
          <a:ln w="25400">
            <a:solidFill>
              <a:srgbClr val="008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62277" name="Oval 5"/>
          <p:cNvSpPr>
            <a:spLocks noChangeArrowheads="1"/>
          </p:cNvSpPr>
          <p:nvPr/>
        </p:nvSpPr>
        <p:spPr bwMode="auto">
          <a:xfrm rot="-1578005">
            <a:off x="6235700" y="1716088"/>
            <a:ext cx="2009775" cy="800100"/>
          </a:xfrm>
          <a:prstGeom prst="ellipse">
            <a:avLst/>
          </a:prstGeom>
          <a:solidFill>
            <a:schemeClr val="hlink">
              <a:alpha val="50000"/>
            </a:schemeClr>
          </a:solidFill>
          <a:ln w="25400">
            <a:solidFill>
              <a:schemeClr val="hlink"/>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62278" name="Oval 6"/>
          <p:cNvSpPr>
            <a:spLocks noChangeArrowheads="1"/>
          </p:cNvSpPr>
          <p:nvPr/>
        </p:nvSpPr>
        <p:spPr bwMode="auto">
          <a:xfrm>
            <a:off x="7494588" y="2824163"/>
            <a:ext cx="639762" cy="547687"/>
          </a:xfrm>
          <a:prstGeom prst="ellipse">
            <a:avLst/>
          </a:prstGeom>
          <a:solidFill>
            <a:srgbClr val="800000">
              <a:alpha val="50000"/>
            </a:srgbClr>
          </a:solidFill>
          <a:ln w="25400">
            <a:solidFill>
              <a:srgbClr val="8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62279" name="Oval 7"/>
          <p:cNvSpPr>
            <a:spLocks noChangeArrowheads="1"/>
          </p:cNvSpPr>
          <p:nvPr/>
        </p:nvSpPr>
        <p:spPr bwMode="auto">
          <a:xfrm>
            <a:off x="7494588" y="1544638"/>
            <a:ext cx="639762" cy="547687"/>
          </a:xfrm>
          <a:prstGeom prst="ellipse">
            <a:avLst/>
          </a:prstGeom>
          <a:solidFill>
            <a:srgbClr val="00FFFF">
              <a:alpha val="50000"/>
            </a:srgbClr>
          </a:solidFill>
          <a:ln w="25400">
            <a:solidFill>
              <a:srgbClr val="3366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62280" name="Oval 8"/>
          <p:cNvSpPr>
            <a:spLocks noChangeArrowheads="1"/>
          </p:cNvSpPr>
          <p:nvPr/>
        </p:nvSpPr>
        <p:spPr bwMode="auto">
          <a:xfrm>
            <a:off x="6351588" y="2184400"/>
            <a:ext cx="639762" cy="547688"/>
          </a:xfrm>
          <a:prstGeom prst="ellipse">
            <a:avLst/>
          </a:prstGeom>
          <a:solidFill>
            <a:srgbClr val="FF00FF">
              <a:alpha val="50000"/>
            </a:srgbClr>
          </a:solidFill>
          <a:ln w="25400">
            <a:solidFill>
              <a:srgbClr val="80008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5850" name="Group 9"/>
          <p:cNvGrpSpPr>
            <a:grpSpLocks/>
          </p:cNvGrpSpPr>
          <p:nvPr/>
        </p:nvGrpSpPr>
        <p:grpSpPr bwMode="auto">
          <a:xfrm>
            <a:off x="6215063" y="1636713"/>
            <a:ext cx="2192337" cy="1646237"/>
            <a:chOff x="518" y="2591"/>
            <a:chExt cx="1381" cy="1037"/>
          </a:xfrm>
        </p:grpSpPr>
        <p:grpSp>
          <p:nvGrpSpPr>
            <p:cNvPr id="35854" name="Group 10"/>
            <p:cNvGrpSpPr>
              <a:grpSpLocks/>
            </p:cNvGrpSpPr>
            <p:nvPr/>
          </p:nvGrpSpPr>
          <p:grpSpPr bwMode="auto">
            <a:xfrm>
              <a:off x="1439" y="2591"/>
              <a:ext cx="230" cy="231"/>
              <a:chOff x="1515" y="946"/>
              <a:chExt cx="230" cy="231"/>
            </a:xfrm>
          </p:grpSpPr>
          <p:sp>
            <p:nvSpPr>
              <p:cNvPr id="1462283" name="Arc 11"/>
              <p:cNvSpPr>
                <a:spLocks/>
              </p:cNvSpPr>
              <p:nvPr/>
            </p:nvSpPr>
            <p:spPr bwMode="auto">
              <a:xfrm>
                <a:off x="1515" y="946"/>
                <a:ext cx="230"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62284" name="Arc 12"/>
              <p:cNvSpPr>
                <a:spLocks/>
              </p:cNvSpPr>
              <p:nvPr/>
            </p:nvSpPr>
            <p:spPr bwMode="auto">
              <a:xfrm flipV="1">
                <a:off x="1515" y="1059"/>
                <a:ext cx="230"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62285" name="Line 13"/>
              <p:cNvSpPr>
                <a:spLocks noChangeShapeType="1"/>
              </p:cNvSpPr>
              <p:nvPr/>
            </p:nvSpPr>
            <p:spPr bwMode="auto">
              <a:xfrm>
                <a:off x="1516" y="947"/>
                <a:ext cx="0"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35855" name="Group 14"/>
            <p:cNvGrpSpPr>
              <a:grpSpLocks/>
            </p:cNvGrpSpPr>
            <p:nvPr/>
          </p:nvGrpSpPr>
          <p:grpSpPr bwMode="auto">
            <a:xfrm>
              <a:off x="1439" y="3397"/>
              <a:ext cx="230" cy="231"/>
              <a:chOff x="1515" y="946"/>
              <a:chExt cx="230" cy="231"/>
            </a:xfrm>
          </p:grpSpPr>
          <p:sp>
            <p:nvSpPr>
              <p:cNvPr id="1462287" name="Arc 15"/>
              <p:cNvSpPr>
                <a:spLocks/>
              </p:cNvSpPr>
              <p:nvPr/>
            </p:nvSpPr>
            <p:spPr bwMode="auto">
              <a:xfrm>
                <a:off x="1515" y="946"/>
                <a:ext cx="230"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62288" name="Arc 16"/>
              <p:cNvSpPr>
                <a:spLocks/>
              </p:cNvSpPr>
              <p:nvPr/>
            </p:nvSpPr>
            <p:spPr bwMode="auto">
              <a:xfrm flipV="1">
                <a:off x="1515" y="1059"/>
                <a:ext cx="230"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62289" name="Line 17"/>
              <p:cNvSpPr>
                <a:spLocks noChangeShapeType="1"/>
              </p:cNvSpPr>
              <p:nvPr/>
            </p:nvSpPr>
            <p:spPr bwMode="auto">
              <a:xfrm>
                <a:off x="1516" y="947"/>
                <a:ext cx="0" cy="23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462290" name="Line 18"/>
            <p:cNvSpPr>
              <a:spLocks noChangeShapeType="1"/>
            </p:cNvSpPr>
            <p:nvPr/>
          </p:nvSpPr>
          <p:spPr bwMode="auto">
            <a:xfrm>
              <a:off x="1209" y="2763"/>
              <a:ext cx="23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5857" name="Group 19"/>
            <p:cNvGrpSpPr>
              <a:grpSpLocks/>
            </p:cNvGrpSpPr>
            <p:nvPr/>
          </p:nvGrpSpPr>
          <p:grpSpPr bwMode="auto">
            <a:xfrm>
              <a:off x="690" y="2994"/>
              <a:ext cx="259" cy="230"/>
              <a:chOff x="3420" y="2616"/>
              <a:chExt cx="259" cy="230"/>
            </a:xfrm>
          </p:grpSpPr>
          <p:sp>
            <p:nvSpPr>
              <p:cNvPr id="1462292" name="Arc 20"/>
              <p:cNvSpPr>
                <a:spLocks/>
              </p:cNvSpPr>
              <p:nvPr/>
            </p:nvSpPr>
            <p:spPr bwMode="auto">
              <a:xfrm>
                <a:off x="3420" y="2616"/>
                <a:ext cx="259"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62293" name="Arc 21"/>
              <p:cNvSpPr>
                <a:spLocks/>
              </p:cNvSpPr>
              <p:nvPr/>
            </p:nvSpPr>
            <p:spPr bwMode="auto">
              <a:xfrm flipV="1">
                <a:off x="3420" y="2731"/>
                <a:ext cx="259"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62294" name="Arc 22"/>
              <p:cNvSpPr>
                <a:spLocks/>
              </p:cNvSpPr>
              <p:nvPr/>
            </p:nvSpPr>
            <p:spPr bwMode="auto">
              <a:xfrm>
                <a:off x="3420" y="2616"/>
                <a:ext cx="58"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62295" name="Arc 23"/>
              <p:cNvSpPr>
                <a:spLocks/>
              </p:cNvSpPr>
              <p:nvPr/>
            </p:nvSpPr>
            <p:spPr bwMode="auto">
              <a:xfrm flipV="1">
                <a:off x="3420" y="2731"/>
                <a:ext cx="58" cy="1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462296" name="Line 24"/>
            <p:cNvSpPr>
              <a:spLocks noChangeShapeType="1"/>
            </p:cNvSpPr>
            <p:nvPr/>
          </p:nvSpPr>
          <p:spPr bwMode="auto">
            <a:xfrm>
              <a:off x="1209" y="3454"/>
              <a:ext cx="23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62297" name="Line 25"/>
            <p:cNvSpPr>
              <a:spLocks noChangeShapeType="1"/>
            </p:cNvSpPr>
            <p:nvPr/>
          </p:nvSpPr>
          <p:spPr bwMode="auto">
            <a:xfrm>
              <a:off x="1209" y="2765"/>
              <a:ext cx="0" cy="691"/>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62298" name="Line 26"/>
            <p:cNvSpPr>
              <a:spLocks noChangeShapeType="1"/>
            </p:cNvSpPr>
            <p:nvPr/>
          </p:nvSpPr>
          <p:spPr bwMode="auto">
            <a:xfrm>
              <a:off x="949" y="3109"/>
              <a:ext cx="259"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62299" name="Line 27"/>
            <p:cNvSpPr>
              <a:spLocks noChangeShapeType="1"/>
            </p:cNvSpPr>
            <p:nvPr/>
          </p:nvSpPr>
          <p:spPr bwMode="auto">
            <a:xfrm>
              <a:off x="1669" y="2706"/>
              <a:ext cx="23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62300" name="Line 28"/>
            <p:cNvSpPr>
              <a:spLocks noChangeShapeType="1"/>
            </p:cNvSpPr>
            <p:nvPr/>
          </p:nvSpPr>
          <p:spPr bwMode="auto">
            <a:xfrm>
              <a:off x="1669" y="3512"/>
              <a:ext cx="23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62301" name="Line 29"/>
            <p:cNvSpPr>
              <a:spLocks noChangeShapeType="1"/>
            </p:cNvSpPr>
            <p:nvPr/>
          </p:nvSpPr>
          <p:spPr bwMode="auto">
            <a:xfrm>
              <a:off x="518" y="2648"/>
              <a:ext cx="921"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62302" name="Line 30"/>
            <p:cNvSpPr>
              <a:spLocks noChangeShapeType="1"/>
            </p:cNvSpPr>
            <p:nvPr/>
          </p:nvSpPr>
          <p:spPr bwMode="auto">
            <a:xfrm>
              <a:off x="518" y="3569"/>
              <a:ext cx="921"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62303" name="Line 31"/>
            <p:cNvSpPr>
              <a:spLocks noChangeShapeType="1"/>
            </p:cNvSpPr>
            <p:nvPr/>
          </p:nvSpPr>
          <p:spPr bwMode="auto">
            <a:xfrm>
              <a:off x="518" y="3051"/>
              <a:ext cx="23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62304" name="Line 32"/>
            <p:cNvSpPr>
              <a:spLocks noChangeShapeType="1"/>
            </p:cNvSpPr>
            <p:nvPr/>
          </p:nvSpPr>
          <p:spPr bwMode="auto">
            <a:xfrm>
              <a:off x="518" y="3166"/>
              <a:ext cx="23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62305" name="Text Box 33"/>
            <p:cNvSpPr txBox="1">
              <a:spLocks noChangeArrowheads="1"/>
            </p:cNvSpPr>
            <p:nvPr/>
          </p:nvSpPr>
          <p:spPr bwMode="auto">
            <a:xfrm>
              <a:off x="1036" y="2936"/>
              <a:ext cx="66"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1800" b="1">
                  <a:cs typeface="+mn-cs"/>
                </a:rPr>
                <a:t>x</a:t>
              </a:r>
            </a:p>
          </p:txBody>
        </p:sp>
      </p:grpSp>
      <p:sp>
        <p:nvSpPr>
          <p:cNvPr id="1462306" name="Text Box 34"/>
          <p:cNvSpPr txBox="1">
            <a:spLocks noChangeArrowheads="1"/>
          </p:cNvSpPr>
          <p:nvPr/>
        </p:nvSpPr>
        <p:spPr bwMode="auto">
          <a:xfrm>
            <a:off x="7723188" y="2824163"/>
            <a:ext cx="231775"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b="1" i="1">
                <a:cs typeface="+mn-cs"/>
              </a:rPr>
              <a:t>v</a:t>
            </a:r>
            <a:r>
              <a:rPr lang="en-US" b="1" i="1" baseline="-25000">
                <a:cs typeface="+mn-cs"/>
              </a:rPr>
              <a:t>3</a:t>
            </a:r>
          </a:p>
        </p:txBody>
      </p:sp>
      <p:sp>
        <p:nvSpPr>
          <p:cNvPr id="1462307" name="Text Box 35"/>
          <p:cNvSpPr txBox="1">
            <a:spLocks noChangeArrowheads="1"/>
          </p:cNvSpPr>
          <p:nvPr/>
        </p:nvSpPr>
        <p:spPr bwMode="auto">
          <a:xfrm>
            <a:off x="7723188" y="1544638"/>
            <a:ext cx="231775"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b="1" i="1">
                <a:cs typeface="+mn-cs"/>
              </a:rPr>
              <a:t>v</a:t>
            </a:r>
            <a:r>
              <a:rPr lang="en-US" b="1" i="1" baseline="-25000">
                <a:cs typeface="+mn-cs"/>
              </a:rPr>
              <a:t>2</a:t>
            </a:r>
          </a:p>
        </p:txBody>
      </p:sp>
      <p:sp>
        <p:nvSpPr>
          <p:cNvPr id="1462308" name="Text Box 36"/>
          <p:cNvSpPr txBox="1">
            <a:spLocks noChangeArrowheads="1"/>
          </p:cNvSpPr>
          <p:nvPr/>
        </p:nvSpPr>
        <p:spPr bwMode="auto">
          <a:xfrm>
            <a:off x="6578600" y="2187575"/>
            <a:ext cx="231775"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b="1" i="1">
                <a:cs typeface="+mn-cs"/>
              </a:rPr>
              <a:t>v</a:t>
            </a:r>
            <a:r>
              <a:rPr lang="en-US" b="1" i="1" baseline="-25000">
                <a:cs typeface="+mn-cs"/>
              </a:rPr>
              <a:t>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6227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6227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6227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6227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62275">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6227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622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srcPresentationTemplate">
  <a:themeElements>
    <a:clrScheme name="">
      <a:dk1>
        <a:srgbClr val="000000"/>
      </a:dk1>
      <a:lt1>
        <a:srgbClr val="FFFFCC"/>
      </a:lt1>
      <a:dk2>
        <a:srgbClr val="660066"/>
      </a:dk2>
      <a:lt2>
        <a:srgbClr val="660066"/>
      </a:lt2>
      <a:accent1>
        <a:srgbClr val="339933"/>
      </a:accent1>
      <a:accent2>
        <a:srgbClr val="800000"/>
      </a:accent2>
      <a:accent3>
        <a:srgbClr val="FFFFE2"/>
      </a:accent3>
      <a:accent4>
        <a:srgbClr val="000000"/>
      </a:accent4>
      <a:accent5>
        <a:srgbClr val="ADCAAD"/>
      </a:accent5>
      <a:accent6>
        <a:srgbClr val="730000"/>
      </a:accent6>
      <a:hlink>
        <a:srgbClr val="000099"/>
      </a:hlink>
      <a:folHlink>
        <a:srgbClr val="FF9900"/>
      </a:folHlink>
    </a:clrScheme>
    <a:fontScheme name="gsrcPresentationTemplate">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lnDef>
  </a:objectDefaults>
  <a:extraClrSchemeLst>
    <a:extraClrScheme>
      <a:clrScheme name="gsrcPresentationTemplate 1">
        <a:dk1>
          <a:srgbClr val="0033CC"/>
        </a:dk1>
        <a:lt1>
          <a:srgbClr val="99FFFF"/>
        </a:lt1>
        <a:dk2>
          <a:srgbClr val="000000"/>
        </a:dk2>
        <a:lt2>
          <a:srgbClr val="000000"/>
        </a:lt2>
        <a:accent1>
          <a:srgbClr val="00B8A5"/>
        </a:accent1>
        <a:accent2>
          <a:srgbClr val="2C005E"/>
        </a:accent2>
        <a:accent3>
          <a:srgbClr val="CAFFFF"/>
        </a:accent3>
        <a:accent4>
          <a:srgbClr val="002AAE"/>
        </a:accent4>
        <a:accent5>
          <a:srgbClr val="AAD8CF"/>
        </a:accent5>
        <a:accent6>
          <a:srgbClr val="270054"/>
        </a:accent6>
        <a:hlink>
          <a:srgbClr val="4C82FF"/>
        </a:hlink>
        <a:folHlink>
          <a:srgbClr val="FFB833"/>
        </a:folHlink>
      </a:clrScheme>
      <a:clrMap bg1="lt1" tx1="dk1" bg2="lt2" tx2="dk2" accent1="accent1" accent2="accent2" accent3="accent3" accent4="accent4" accent5="accent5" accent6="accent6" hlink="hlink" folHlink="folHlink"/>
    </a:extraClrScheme>
    <a:extraClrScheme>
      <a:clrScheme name="gsrcPresentationTemplate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rcPresentationTemplate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gsrcPresentationTemplate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rcPresentationTemplate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rcPresentationTemplate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rcPresentationTemplate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gsrcPresentationTemplate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38899</TotalTime>
  <Words>7525</Words>
  <Application>Microsoft Macintosh PowerPoint</Application>
  <PresentationFormat>On-screen Show (4:3)</PresentationFormat>
  <Paragraphs>1102</Paragraphs>
  <Slides>56</Slides>
  <Notes>56</Notes>
  <HiddenSlides>8</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3" baseType="lpstr">
      <vt:lpstr>Arial</vt:lpstr>
      <vt:lpstr>Arial Narrow</vt:lpstr>
      <vt:lpstr>Lucida Grande</vt:lpstr>
      <vt:lpstr>Monotype Sorts</vt:lpstr>
      <vt:lpstr>Symbol</vt:lpstr>
      <vt:lpstr>gsrcPresentationTemplate</vt:lpstr>
      <vt:lpstr>PowerPoint.Show.8</vt:lpstr>
      <vt:lpstr>Libraries and Mapping</vt:lpstr>
      <vt:lpstr>Module 1</vt:lpstr>
      <vt:lpstr>Library binding</vt:lpstr>
      <vt:lpstr>Major approaches</vt:lpstr>
      <vt:lpstr>Library binding: issues</vt:lpstr>
      <vt:lpstr>Assumptions</vt:lpstr>
      <vt:lpstr>Example</vt:lpstr>
      <vt:lpstr>Example</vt:lpstr>
      <vt:lpstr>Example</vt:lpstr>
      <vt:lpstr>Heuristic approach to library binding</vt:lpstr>
      <vt:lpstr>Decomposition</vt:lpstr>
      <vt:lpstr>Partitioning</vt:lpstr>
      <vt:lpstr>Covering</vt:lpstr>
      <vt:lpstr>Heuristic algorithms</vt:lpstr>
      <vt:lpstr>Example</vt:lpstr>
      <vt:lpstr>Structural matching and covering</vt:lpstr>
      <vt:lpstr>Example</vt:lpstr>
      <vt:lpstr>Tree-based matching</vt:lpstr>
      <vt:lpstr>Example</vt:lpstr>
      <vt:lpstr>Example: Lib</vt:lpstr>
      <vt:lpstr>Tree covering</vt:lpstr>
      <vt:lpstr>Different covering problems</vt:lpstr>
      <vt:lpstr>Simple library</vt:lpstr>
      <vt:lpstr>Example – minimum area cover</vt:lpstr>
      <vt:lpstr>Example – minimum delay cover</vt:lpstr>
      <vt:lpstr>Minimum-delay cover for load-dependent delays</vt:lpstr>
      <vt:lpstr>Example – minimum delay cover</vt:lpstr>
      <vt:lpstr>Example – minimum delay cover</vt:lpstr>
      <vt:lpstr>Example – minimum delay cover</vt:lpstr>
      <vt:lpstr>Library binding and polarity assignment</vt:lpstr>
      <vt:lpstr>Structural covering and polarity assignment</vt:lpstr>
      <vt:lpstr>Example</vt:lpstr>
      <vt:lpstr>General issues with covering</vt:lpstr>
      <vt:lpstr>Wavefront mapping</vt:lpstr>
      <vt:lpstr>Buffering</vt:lpstr>
      <vt:lpstr>Module 2</vt:lpstr>
      <vt:lpstr>Boolean covering</vt:lpstr>
      <vt:lpstr>Boolean matching P-equivalence</vt:lpstr>
      <vt:lpstr>Input/output polarity assignment</vt:lpstr>
      <vt:lpstr>Boolean matching</vt:lpstr>
      <vt:lpstr>Example </vt:lpstr>
      <vt:lpstr>Signatures and filters</vt:lpstr>
      <vt:lpstr>Filters based on unateness  and symmetries</vt:lpstr>
      <vt:lpstr>Example</vt:lpstr>
      <vt:lpstr>Concurrent optimization and library binding</vt:lpstr>
      <vt:lpstr>Example</vt:lpstr>
      <vt:lpstr>Boolean matching with don’t care conditions</vt:lpstr>
      <vt:lpstr>Example</vt:lpstr>
      <vt:lpstr>Example</vt:lpstr>
      <vt:lpstr>Extended matching</vt:lpstr>
      <vt:lpstr>Example</vt:lpstr>
      <vt:lpstr>Extended matching modeling</vt:lpstr>
      <vt:lpstr>Example</vt:lpstr>
      <vt:lpstr>Extended matching</vt:lpstr>
      <vt:lpstr>Full library model</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Synthesis</dc:title>
  <dc:creator>Giovanni De Micheli (c)</dc:creator>
  <cp:lastModifiedBy>Microsoft Office User</cp:lastModifiedBy>
  <cp:revision>894</cp:revision>
  <cp:lastPrinted>2012-12-04T10:10:13Z</cp:lastPrinted>
  <dcterms:created xsi:type="dcterms:W3CDTF">1995-06-17T23:31:02Z</dcterms:created>
  <dcterms:modified xsi:type="dcterms:W3CDTF">2022-12-12T15:05:58Z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keutzer@eecs.berkeley.edu</vt:lpwstr>
  </property>
  <property fmtid="{D5CDD505-2E9C-101B-9397-08002B2CF9AE}" pid="8" name="HomePage">
    <vt:lpwstr>www-cad.eecs.berkeley.edu/~keutzer</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2</vt:i4>
  </property>
  <property fmtid="{D5CDD505-2E9C-101B-9397-08002B2CF9AE}" pid="19" name="ShowNotes">
    <vt:bool>false</vt:bool>
  </property>
  <property fmtid="{D5CDD505-2E9C-101B-9397-08002B2CF9AE}" pid="20" name="NavBtnPos">
    <vt:i4>3</vt:i4>
  </property>
  <property fmtid="{D5CDD505-2E9C-101B-9397-08002B2CF9AE}" pid="21" name="OutputDir">
    <vt:lpwstr>U:\My Documents\HTMLDoc\290A</vt:lpwstr>
  </property>
  <property fmtid="{D5CDD505-2E9C-101B-9397-08002B2CF9AE}" pid="22" name="_AdHocReviewCycleID">
    <vt:i4>-1435623002</vt:i4>
  </property>
  <property fmtid="{D5CDD505-2E9C-101B-9397-08002B2CF9AE}" pid="23" name="_EmailSubject">
    <vt:lpwstr>Updated PPT Files</vt:lpwstr>
  </property>
  <property fmtid="{D5CDD505-2E9C-101B-9397-08002B2CF9AE}" pid="24" name="_AuthorEmail">
    <vt:lpwstr>jsuh@stanford.edu</vt:lpwstr>
  </property>
  <property fmtid="{D5CDD505-2E9C-101B-9397-08002B2CF9AE}" pid="25" name="_AuthorEmailDisplayName">
    <vt:lpwstr>Jean Suh</vt:lpwstr>
  </property>
  <property fmtid="{D5CDD505-2E9C-101B-9397-08002B2CF9AE}" pid="26" name="_PreviousAdHocReviewCycleID">
    <vt:i4>805306034</vt:i4>
  </property>
  <property fmtid="{D5CDD505-2E9C-101B-9397-08002B2CF9AE}" pid="27" name="_ReviewingToolsShownOnce">
    <vt:lpwstr/>
  </property>
</Properties>
</file>